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tags/tag2.xml" ContentType="application/vnd.openxmlformats-officedocument.presentationml.tags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64" r:id="rId2"/>
    <p:sldId id="257" r:id="rId3"/>
    <p:sldId id="354" r:id="rId4"/>
    <p:sldId id="325" r:id="rId5"/>
    <p:sldId id="334" r:id="rId6"/>
    <p:sldId id="335" r:id="rId7"/>
    <p:sldId id="336" r:id="rId8"/>
    <p:sldId id="353" r:id="rId9"/>
    <p:sldId id="350" r:id="rId10"/>
    <p:sldId id="338" r:id="rId11"/>
    <p:sldId id="339" r:id="rId12"/>
    <p:sldId id="340" r:id="rId13"/>
    <p:sldId id="341" r:id="rId14"/>
    <p:sldId id="343" r:id="rId15"/>
    <p:sldId id="342" r:id="rId16"/>
    <p:sldId id="345" r:id="rId17"/>
    <p:sldId id="344" r:id="rId18"/>
    <p:sldId id="347" r:id="rId19"/>
    <p:sldId id="352" r:id="rId20"/>
    <p:sldId id="351" r:id="rId21"/>
    <p:sldId id="355" r:id="rId22"/>
    <p:sldId id="356" r:id="rId23"/>
    <p:sldId id="329" r:id="rId24"/>
    <p:sldId id="357" r:id="rId25"/>
    <p:sldId id="349" r:id="rId26"/>
    <p:sldId id="358" r:id="rId27"/>
    <p:sldId id="348" r:id="rId28"/>
    <p:sldId id="321" r:id="rId29"/>
  </p:sldIdLst>
  <p:sldSz cx="9144000" cy="5145088"/>
  <p:notesSz cx="6858000" cy="9144000"/>
  <p:custDataLst>
    <p:tags r:id="rId3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FBFBF"/>
    <a:srgbClr val="468A92"/>
    <a:srgbClr val="F9F9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40" autoAdjust="0"/>
    <p:restoredTop sz="94994" autoAdjust="0"/>
  </p:normalViewPr>
  <p:slideViewPr>
    <p:cSldViewPr>
      <p:cViewPr varScale="1">
        <p:scale>
          <a:sx n="108" d="100"/>
          <a:sy n="108" d="100"/>
        </p:scale>
        <p:origin x="710" y="82"/>
      </p:cViewPr>
      <p:guideLst>
        <p:guide orient="horz" pos="1621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86" d="100"/>
        <a:sy n="186" d="100"/>
      </p:scale>
      <p:origin x="0" y="0"/>
    </p:cViewPr>
  </p:sorter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ea typeface="微软雅黑" panose="020B0503020204020204" pitchFamily="34" charset="-122"/>
              </a:defRPr>
            </a:lvl1pPr>
          </a:lstStyle>
          <a:p>
            <a:fld id="{7A14F398-E279-4563-97D7-CD45B0F01439}" type="datetimeFigureOut">
              <a:rPr lang="zh-CN" altLang="en-US" smtClean="0"/>
              <a:pPr/>
              <a:t>2020/8/10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ea typeface="微软雅黑" panose="020B0503020204020204" pitchFamily="34" charset="-122"/>
              </a:defRPr>
            </a:lvl1pPr>
          </a:lstStyle>
          <a:p>
            <a:fld id="{6F30D575-0996-4A75-BB26-7F3A64A10107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507552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30D575-0996-4A75-BB26-7F3A64A10107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22882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6B569D-5846-405D-B3A8-120868F6DA68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69494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6B569D-5846-405D-B3A8-120868F6DA68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45835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6B569D-5846-405D-B3A8-120868F6DA68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27211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6B569D-5846-405D-B3A8-120868F6DA68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3619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6B569D-5846-405D-B3A8-120868F6DA68}" type="slidenum">
              <a:rPr lang="zh-CN" altLang="en-US" smtClean="0"/>
              <a:pPr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85975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6B569D-5846-405D-B3A8-120868F6DA68}" type="slidenum">
              <a:rPr lang="zh-CN" altLang="en-US" smtClean="0"/>
              <a:pPr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62928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30D575-0996-4A75-BB26-7F3A64A10107}" type="slidenum">
              <a:rPr lang="zh-CN" altLang="en-US" smtClean="0"/>
              <a:pPr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54610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6B569D-5846-405D-B3A8-120868F6DA68}" type="slidenum">
              <a:rPr lang="zh-CN" altLang="en-US" smtClean="0"/>
              <a:pPr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832672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30D575-0996-4A75-BB26-7F3A64A10107}" type="slidenum">
              <a:rPr lang="zh-CN" altLang="en-US" smtClean="0"/>
              <a:pPr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625736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30D575-0996-4A75-BB26-7F3A64A10107}" type="slidenum">
              <a:rPr lang="zh-CN" altLang="en-US" smtClean="0"/>
              <a:pPr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84450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D833F6-39CB-47A6-A5EC-FEA82D01737A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324043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6B569D-5846-405D-B3A8-120868F6DA68}" type="slidenum">
              <a:rPr lang="zh-CN" altLang="en-US" smtClean="0"/>
              <a:pPr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757353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6B569D-5846-405D-B3A8-120868F6DA68}" type="slidenum">
              <a:rPr lang="zh-CN" altLang="en-US" smtClean="0"/>
              <a:pPr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733404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30D575-0996-4A75-BB26-7F3A64A10107}" type="slidenum">
              <a:rPr lang="zh-CN" altLang="en-US" smtClean="0"/>
              <a:pPr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528898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1B8331-9DF8-4033-A17B-945CD7D8D027}" type="slidenum">
              <a:rPr lang="zh-CN" altLang="en-US" smtClean="0">
                <a:solidFill>
                  <a:prstClr val="black"/>
                </a:solidFill>
              </a:rPr>
              <a:pPr/>
              <a:t>23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492102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30D575-0996-4A75-BB26-7F3A64A10107}" type="slidenum">
              <a:rPr lang="zh-CN" altLang="en-US" smtClean="0"/>
              <a:pPr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799834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432CAF-49F6-421F-9490-E47DD0DF80AB}" type="slidenum">
              <a:rPr lang="zh-CN" altLang="en-US" smtClean="0"/>
              <a:t>25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30D575-0996-4A75-BB26-7F3A64A10107}" type="slidenum">
              <a:rPr lang="zh-CN" altLang="en-US" smtClean="0"/>
              <a:pPr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15969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30D575-0996-4A75-BB26-7F3A64A10107}" type="slidenum">
              <a:rPr lang="zh-CN" altLang="en-US" smtClean="0"/>
              <a:pPr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506029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30D575-0996-4A75-BB26-7F3A64A10107}" type="slidenum">
              <a:rPr lang="zh-CN" altLang="en-US" smtClean="0"/>
              <a:pPr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34306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30D575-0996-4A75-BB26-7F3A64A10107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46859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6B569D-5846-405D-B3A8-120868F6DA68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18949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6B569D-5846-405D-B3A8-120868F6DA68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51395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6B569D-5846-405D-B3A8-120868F6DA68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55296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6B569D-5846-405D-B3A8-120868F6DA68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84093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30D575-0996-4A75-BB26-7F3A64A10107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5682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30D575-0996-4A75-BB26-7F3A64A10107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33996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8313"/>
            <a:ext cx="7772400" cy="1102859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5550"/>
            <a:ext cx="6400800" cy="1314856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02115E-07FC-47AE-8678-8B681C689199}" type="datetimeFigureOut">
              <a:rPr lang="zh-CN" altLang="en-US" smtClean="0"/>
              <a:pPr/>
              <a:t>2020/8/10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5BB56-9B96-4394-98D1-089DE868BDA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3000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B5FDB555-FB17-4F63-BD27-1B654BE1C1F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5088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239E59B0-ABC7-4279-AEC4-3269AD786C83}"/>
              </a:ext>
            </a:extLst>
          </p:cNvPr>
          <p:cNvSpPr/>
          <p:nvPr userDrawn="1"/>
        </p:nvSpPr>
        <p:spPr>
          <a:xfrm>
            <a:off x="323528" y="268288"/>
            <a:ext cx="8568952" cy="4644516"/>
          </a:xfrm>
          <a:prstGeom prst="rect">
            <a:avLst/>
          </a:prstGeom>
          <a:solidFill>
            <a:srgbClr val="F9F9F9"/>
          </a:solidFill>
          <a:ln>
            <a:noFill/>
          </a:ln>
          <a:effectLst>
            <a:outerShdw blurRad="2921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02115E-07FC-47AE-8678-8B681C689199}" type="datetimeFigureOut">
              <a:rPr lang="zh-CN" altLang="en-US" smtClean="0"/>
              <a:pPr/>
              <a:t>2020/8/10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5BB56-9B96-4394-98D1-089DE868BDAA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5" name="矩形 4"/>
          <p:cNvSpPr/>
          <p:nvPr userDrawn="1"/>
        </p:nvSpPr>
        <p:spPr>
          <a:xfrm>
            <a:off x="251520" y="232284"/>
            <a:ext cx="144049" cy="50405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4" tIns="34292" rIns="68584" bIns="34292" rtlCol="0" anchor="ctr"/>
          <a:lstStyle/>
          <a:p>
            <a:pPr algn="ctr" defTabSz="685795"/>
            <a:endParaRPr lang="zh-CN" altLang="en-US" sz="1400" dirty="0">
              <a:solidFill>
                <a:srgbClr val="E7E6E6">
                  <a:lumMod val="50000"/>
                </a:srgbClr>
              </a:solidFill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  <p:transition spd="slow" advClick="0" advTm="3000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851"/>
            <a:ext cx="3008313" cy="871807"/>
          </a:xfrm>
          <a:prstGeom prst="rect">
            <a:avLst/>
          </a:prstGeom>
        </p:spPr>
        <p:txBody>
          <a:bodyPr anchor="b"/>
          <a:lstStyle>
            <a:lvl1pPr algn="l">
              <a:defRPr sz="2000" b="1"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851"/>
            <a:ext cx="5111750" cy="439119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658"/>
            <a:ext cx="3008313" cy="351938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02115E-07FC-47AE-8678-8B681C689199}" type="datetimeFigureOut">
              <a:rPr lang="zh-CN" altLang="en-US" smtClean="0"/>
              <a:pPr/>
              <a:t>2020/8/10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5BB56-9B96-4394-98D1-089DE868BDA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3000">
    <p:push dir="u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1561"/>
            <a:ext cx="5486400" cy="425185"/>
          </a:xfrm>
          <a:prstGeom prst="rect">
            <a:avLst/>
          </a:prstGeom>
        </p:spPr>
        <p:txBody>
          <a:bodyPr anchor="b"/>
          <a:lstStyle>
            <a:lvl1pPr algn="l">
              <a:defRPr sz="2000" b="1"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723"/>
            <a:ext cx="5486400" cy="308705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6746"/>
            <a:ext cx="5486400" cy="60383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02115E-07FC-47AE-8678-8B681C689199}" type="datetimeFigureOut">
              <a:rPr lang="zh-CN" altLang="en-US" smtClean="0"/>
              <a:pPr/>
              <a:t>2020/8/10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5BB56-9B96-4394-98D1-089DE868BDA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3000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042"/>
            <a:ext cx="8229600" cy="857515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02115E-07FC-47AE-8678-8B681C689199}" type="datetimeFigureOut">
              <a:rPr lang="zh-CN" altLang="en-US" smtClean="0"/>
              <a:pPr/>
              <a:t>2020/8/10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5BB56-9B96-4394-98D1-089DE868BDA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3000">
    <p:push dir="u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154829"/>
            <a:ext cx="2057400" cy="3293095"/>
          </a:xfrm>
          <a:prstGeom prst="rect">
            <a:avLst/>
          </a:prstGeom>
        </p:spPr>
        <p:txBody>
          <a:bodyPr vert="eaVert"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54829"/>
            <a:ext cx="6019800" cy="329309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02115E-07FC-47AE-8678-8B681C689199}" type="datetimeFigureOut">
              <a:rPr lang="zh-CN" altLang="en-US" smtClean="0"/>
              <a:pPr/>
              <a:t>2020/8/10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5BB56-9B96-4394-98D1-089DE868BDA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3000">
    <p:push dir="u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6841878"/>
      </p:ext>
    </p:extLst>
  </p:cSld>
  <p:clrMapOvr>
    <a:masterClrMapping/>
  </p:clrMapOvr>
  <p:transition spd="slow" advClick="0" advTm="3000">
    <p:push dir="u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6841878"/>
      </p:ext>
    </p:extLst>
  </p:cSld>
  <p:clrMapOvr>
    <a:masterClrMapping/>
  </p:clrMapOvr>
  <p:transition spd="slow" advClick="0" advTm="3000">
    <p:push dir="u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6841878"/>
      </p:ext>
    </p:extLst>
  </p:cSld>
  <p:clrMapOvr>
    <a:masterClrMapping/>
  </p:clrMapOvr>
  <p:transition spd="slow" advClick="0" advTm="3000">
    <p:push dir="u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6841878"/>
      </p:ext>
    </p:extLst>
  </p:cSld>
  <p:clrMapOvr>
    <a:masterClrMapping/>
  </p:clrMapOvr>
  <p:transition spd="slow" advClick="0" advTm="3000">
    <p:push dir="u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6841878"/>
      </p:ext>
    </p:extLst>
  </p:cSld>
  <p:clrMapOvr>
    <a:masterClrMapping/>
  </p:clrMapOvr>
  <p:transition spd="slow" advClick="0" advTm="3000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042"/>
            <a:ext cx="8229600" cy="857515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02115E-07FC-47AE-8678-8B681C689199}" type="datetimeFigureOut">
              <a:rPr lang="zh-CN" altLang="en-US" smtClean="0"/>
              <a:pPr/>
              <a:t>2020/8/10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5BB56-9B96-4394-98D1-089DE868BDA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3000">
    <p:push dir="u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2925" y="0"/>
            <a:ext cx="9146672" cy="5145088"/>
          </a:xfrm>
          <a:prstGeom prst="rect">
            <a:avLst/>
          </a:prstGeom>
          <a:solidFill>
            <a:srgbClr val="FCFC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5032" tIns="32516" rIns="65032" bIns="32516"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35391109"/>
      </p:ext>
    </p:extLst>
  </p:cSld>
  <p:clrMapOvr>
    <a:masterClrMapping/>
  </p:clrMapOvr>
  <p:transition spd="slow" advClick="0" advTm="3000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6196"/>
            <a:ext cx="7772400" cy="1021872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708"/>
            <a:ext cx="7772400" cy="1125488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02115E-07FC-47AE-8678-8B681C689199}" type="datetimeFigureOut">
              <a:rPr lang="zh-CN" altLang="en-US" smtClean="0"/>
              <a:pPr/>
              <a:t>2020/8/10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5BB56-9B96-4394-98D1-089DE868BDA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3000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042"/>
            <a:ext cx="8229600" cy="857515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900391"/>
            <a:ext cx="4038600" cy="254753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900391"/>
            <a:ext cx="4038600" cy="254753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02115E-07FC-47AE-8678-8B681C689199}" type="datetimeFigureOut">
              <a:rPr lang="zh-CN" altLang="en-US" smtClean="0"/>
              <a:pPr/>
              <a:t>2020/8/10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5BB56-9B96-4394-98D1-089DE868BDA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3000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042"/>
            <a:ext cx="8229600" cy="857515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690"/>
            <a:ext cx="4040188" cy="47997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660"/>
            <a:ext cx="4040188" cy="296438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690"/>
            <a:ext cx="4041775" cy="47997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660"/>
            <a:ext cx="4041775" cy="296438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02115E-07FC-47AE-8678-8B681C689199}" type="datetimeFigureOut">
              <a:rPr lang="zh-CN" altLang="en-US" smtClean="0"/>
              <a:pPr/>
              <a:t>2020/8/10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5BB56-9B96-4394-98D1-089DE868BDAA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11" name="矩形 10"/>
          <p:cNvSpPr/>
          <p:nvPr userDrawn="1"/>
        </p:nvSpPr>
        <p:spPr>
          <a:xfrm>
            <a:off x="6768244" y="4192724"/>
            <a:ext cx="77513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模板下载：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www.1ppt.com/moban/     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行业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www.1ppt.com/hangye/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节日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www.1ppt.com/jieri/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素材：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www.1ppt.com/sucai/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背景图片：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www.1ppt.com/beijing/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图表：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www.1ppt.com/tubiao/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精美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www.1ppt.com/xiazai/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www.1ppt.com/powerpoint/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课件：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www.1ppt.com/kejian/        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字体下载：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www.1ppt.com/ziti/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工作总结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www.1ppt.com/xiazai/zongjie/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工作计划：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www.1ppt.com/xiazai/jihua/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商务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www.1ppt.com/moban/shangwu/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个人简历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www.1ppt.com/xiazai/jianli/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毕业答辩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www.1ppt.com/xiazai/dabian/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工作汇报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www.1ppt.com/xiazai/huibao/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 </a:t>
            </a:r>
          </a:p>
        </p:txBody>
      </p:sp>
    </p:spTree>
  </p:cSld>
  <p:clrMapOvr>
    <a:masterClrMapping/>
  </p:clrMapOvr>
  <p:transition spd="slow" advClick="0" advTm="3000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042"/>
            <a:ext cx="8229600" cy="857515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02115E-07FC-47AE-8678-8B681C689199}" type="datetimeFigureOut">
              <a:rPr lang="zh-CN" altLang="en-US" smtClean="0"/>
              <a:pPr/>
              <a:t>2020/8/10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5BB56-9B96-4394-98D1-089DE868BDA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3000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F2698D24-4F14-41FE-BDC0-8E486DAF447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5088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CEF66FBD-0AC2-40EE-8F60-FF97283CECE6}"/>
              </a:ext>
            </a:extLst>
          </p:cNvPr>
          <p:cNvSpPr/>
          <p:nvPr userDrawn="1"/>
        </p:nvSpPr>
        <p:spPr>
          <a:xfrm>
            <a:off x="323528" y="268288"/>
            <a:ext cx="8568952" cy="4644516"/>
          </a:xfrm>
          <a:prstGeom prst="rect">
            <a:avLst/>
          </a:prstGeom>
          <a:solidFill>
            <a:srgbClr val="F9F9F9"/>
          </a:solidFill>
          <a:ln>
            <a:noFill/>
          </a:ln>
          <a:effectLst>
            <a:outerShdw blurRad="2921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02115E-07FC-47AE-8678-8B681C689199}" type="datetimeFigureOut">
              <a:rPr lang="zh-CN" altLang="en-US" smtClean="0"/>
              <a:pPr/>
              <a:t>2020/8/10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5BB56-9B96-4394-98D1-089DE868BDAA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5" name="矩形 4"/>
          <p:cNvSpPr/>
          <p:nvPr userDrawn="1"/>
        </p:nvSpPr>
        <p:spPr>
          <a:xfrm>
            <a:off x="251520" y="232284"/>
            <a:ext cx="144049" cy="50405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4" tIns="34292" rIns="68584" bIns="34292" rtlCol="0" anchor="ctr"/>
          <a:lstStyle/>
          <a:p>
            <a:pPr algn="ctr" defTabSz="685795"/>
            <a:endParaRPr lang="zh-CN" altLang="en-US" sz="1400" dirty="0">
              <a:solidFill>
                <a:srgbClr val="E7E6E6">
                  <a:lumMod val="50000"/>
                </a:srgbClr>
              </a:solidFill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  <p:transition spd="slow" advClick="0" advTm="3000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21895227-4398-4B00-99E4-5B5DBBC3C3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5088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CEDC8154-AEC5-4BBC-8DF9-F66F19FFF60C}"/>
              </a:ext>
            </a:extLst>
          </p:cNvPr>
          <p:cNvSpPr/>
          <p:nvPr userDrawn="1"/>
        </p:nvSpPr>
        <p:spPr>
          <a:xfrm>
            <a:off x="323528" y="268288"/>
            <a:ext cx="8568952" cy="4644516"/>
          </a:xfrm>
          <a:prstGeom prst="rect">
            <a:avLst/>
          </a:prstGeom>
          <a:solidFill>
            <a:srgbClr val="F9F9F9"/>
          </a:solidFill>
          <a:ln>
            <a:noFill/>
          </a:ln>
          <a:effectLst>
            <a:outerShdw blurRad="2921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02115E-07FC-47AE-8678-8B681C689199}" type="datetimeFigureOut">
              <a:rPr lang="zh-CN" altLang="en-US" smtClean="0"/>
              <a:pPr/>
              <a:t>2020/8/10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5BB56-9B96-4394-98D1-089DE868BDAA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5" name="矩形 4"/>
          <p:cNvSpPr/>
          <p:nvPr userDrawn="1"/>
        </p:nvSpPr>
        <p:spPr>
          <a:xfrm>
            <a:off x="251520" y="232284"/>
            <a:ext cx="144049" cy="50405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4" tIns="34292" rIns="68584" bIns="34292" rtlCol="0" anchor="ctr"/>
          <a:lstStyle/>
          <a:p>
            <a:pPr algn="ctr" defTabSz="685795"/>
            <a:endParaRPr lang="zh-CN" altLang="en-US" sz="1400" dirty="0">
              <a:solidFill>
                <a:srgbClr val="E7E6E6">
                  <a:lumMod val="50000"/>
                </a:srgbClr>
              </a:solidFill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  <p:transition spd="slow" advClick="0" advTm="3000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3F5E327C-8FDA-46E0-ADF9-C2584D7B297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5088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E8FB7313-22A6-4CF9-9BE7-71143CF54027}"/>
              </a:ext>
            </a:extLst>
          </p:cNvPr>
          <p:cNvSpPr/>
          <p:nvPr userDrawn="1"/>
        </p:nvSpPr>
        <p:spPr>
          <a:xfrm>
            <a:off x="323528" y="268288"/>
            <a:ext cx="8568952" cy="4644516"/>
          </a:xfrm>
          <a:prstGeom prst="rect">
            <a:avLst/>
          </a:prstGeom>
          <a:solidFill>
            <a:srgbClr val="F9F9F9"/>
          </a:solidFill>
          <a:ln>
            <a:noFill/>
          </a:ln>
          <a:effectLst>
            <a:outerShdw blurRad="2921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02115E-07FC-47AE-8678-8B681C689199}" type="datetimeFigureOut">
              <a:rPr lang="zh-CN" altLang="en-US" smtClean="0"/>
              <a:pPr/>
              <a:t>2020/8/10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5BB56-9B96-4394-98D1-089DE868BDAA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5" name="矩形 4"/>
          <p:cNvSpPr/>
          <p:nvPr userDrawn="1"/>
        </p:nvSpPr>
        <p:spPr>
          <a:xfrm>
            <a:off x="251520" y="232284"/>
            <a:ext cx="144049" cy="50405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4" tIns="34292" rIns="68584" bIns="34292" rtlCol="0" anchor="ctr"/>
          <a:lstStyle/>
          <a:p>
            <a:pPr algn="ctr" defTabSz="685795"/>
            <a:endParaRPr lang="zh-CN" altLang="en-US" sz="1400" dirty="0">
              <a:solidFill>
                <a:srgbClr val="E7E6E6">
                  <a:lumMod val="50000"/>
                </a:srgbClr>
              </a:solidFill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  <p:transition spd="slow" advClick="0" advTm="3000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521"/>
            <a:ext cx="8229600" cy="33955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8735"/>
            <a:ext cx="2133600" cy="2739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a typeface="微软雅黑" panose="020B0503020204020204" pitchFamily="34" charset="-122"/>
              </a:defRPr>
            </a:lvl1pPr>
          </a:lstStyle>
          <a:p>
            <a:fld id="{2702115E-07FC-47AE-8678-8B681C689199}" type="datetimeFigureOut">
              <a:rPr lang="zh-CN" altLang="en-US" smtClean="0"/>
              <a:pPr/>
              <a:t>2020/8/10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8735"/>
            <a:ext cx="2895600" cy="2739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8735"/>
            <a:ext cx="2133600" cy="2739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a typeface="微软雅黑" panose="020B0503020204020204" pitchFamily="34" charset="-122"/>
              </a:defRPr>
            </a:lvl1pPr>
          </a:lstStyle>
          <a:p>
            <a:fld id="{D7F5BB56-9B96-4394-98D1-089DE868BDAA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6" r:id="rId8"/>
    <p:sldLayoutId id="2147483667" r:id="rId9"/>
    <p:sldLayoutId id="2147483668" r:id="rId10"/>
    <p:sldLayoutId id="2147483656" r:id="rId11"/>
    <p:sldLayoutId id="2147483657" r:id="rId12"/>
    <p:sldLayoutId id="2147483658" r:id="rId13"/>
    <p:sldLayoutId id="2147483659" r:id="rId14"/>
    <p:sldLayoutId id="2147483660" r:id="rId15"/>
    <p:sldLayoutId id="2147483661" r:id="rId16"/>
    <p:sldLayoutId id="2147483662" r:id="rId17"/>
    <p:sldLayoutId id="2147483663" r:id="rId18"/>
    <p:sldLayoutId id="2147483664" r:id="rId19"/>
    <p:sldLayoutId id="2147483670" r:id="rId20"/>
  </p:sldLayoutIdLst>
  <p:transition spd="slow" advClick="0" advTm="3000">
    <p:push dir="u"/>
  </p:transition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B728FF92-D164-4954-8A94-D5F4C9430D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5088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5D495D99-7A4B-42BA-B6E6-E82DEBFE2F33}"/>
              </a:ext>
            </a:extLst>
          </p:cNvPr>
          <p:cNvSpPr/>
          <p:nvPr/>
        </p:nvSpPr>
        <p:spPr>
          <a:xfrm>
            <a:off x="503548" y="484312"/>
            <a:ext cx="8172908" cy="4176464"/>
          </a:xfrm>
          <a:prstGeom prst="rect">
            <a:avLst/>
          </a:prstGeom>
          <a:solidFill>
            <a:srgbClr val="F9F9F9"/>
          </a:solidFill>
          <a:ln>
            <a:noFill/>
          </a:ln>
          <a:effectLst>
            <a:outerShdw blurRad="2921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304256" y="2982480"/>
            <a:ext cx="4665510" cy="2616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工作任务</a:t>
            </a:r>
            <a:r>
              <a:rPr lang="en-US" altLang="zh-CN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工作感想</a:t>
            </a:r>
            <a:r>
              <a:rPr lang="en-US" altLang="zh-CN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未来规划</a:t>
            </a:r>
            <a:endParaRPr lang="en-US" altLang="zh-CN" sz="11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接连接符 6"/>
          <p:cNvCxnSpPr>
            <a:cxnSpLocks/>
          </p:cNvCxnSpPr>
          <p:nvPr/>
        </p:nvCxnSpPr>
        <p:spPr>
          <a:xfrm>
            <a:off x="2268252" y="2819346"/>
            <a:ext cx="4798677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214853" y="3249997"/>
            <a:ext cx="2844316" cy="24622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汇报人：翁泽鹏    导师：吴堂园  </a:t>
            </a:r>
            <a:endParaRPr lang="en-US" altLang="zh-CN" sz="10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304256" y="2101007"/>
            <a:ext cx="47015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转正述职报告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86E3C83-2B61-4681-8E89-F2EDF7C3086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51181" y="1560369"/>
            <a:ext cx="2041638" cy="459071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75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  <p:bldP spid="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A8D292DD-9F81-4BFD-923B-8FDFA37C0725}"/>
              </a:ext>
            </a:extLst>
          </p:cNvPr>
          <p:cNvGrpSpPr/>
          <p:nvPr/>
        </p:nvGrpSpPr>
        <p:grpSpPr>
          <a:xfrm>
            <a:off x="2441774" y="1454837"/>
            <a:ext cx="1139209" cy="1132467"/>
            <a:chOff x="2441774" y="1454837"/>
            <a:chExt cx="1139209" cy="1132467"/>
          </a:xfrm>
        </p:grpSpPr>
        <p:grpSp>
          <p:nvGrpSpPr>
            <p:cNvPr id="2" name="组合 1">
              <a:extLst>
                <a:ext uri="{FF2B5EF4-FFF2-40B4-BE49-F238E27FC236}">
                  <a16:creationId xmlns:a16="http://schemas.microsoft.com/office/drawing/2014/main" id="{C628E588-AEF8-4D47-90A5-469C5C687002}"/>
                </a:ext>
              </a:extLst>
            </p:cNvPr>
            <p:cNvGrpSpPr/>
            <p:nvPr/>
          </p:nvGrpSpPr>
          <p:grpSpPr>
            <a:xfrm>
              <a:off x="2441774" y="1454837"/>
              <a:ext cx="1139209" cy="1132467"/>
              <a:chOff x="1994476" y="1478565"/>
              <a:chExt cx="1139209" cy="1132467"/>
            </a:xfrm>
          </p:grpSpPr>
          <p:sp>
            <p:nvSpPr>
              <p:cNvPr id="44" name="泪滴形 43"/>
              <p:cNvSpPr/>
              <p:nvPr/>
            </p:nvSpPr>
            <p:spPr>
              <a:xfrm rot="8100000">
                <a:off x="1994476" y="1478565"/>
                <a:ext cx="1139209" cy="1132467"/>
              </a:xfrm>
              <a:prstGeom prst="teardrop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3175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8577" tIns="34289" rIns="68577" bIns="34289" rtlCol="0" anchor="ctr"/>
              <a:lstStyle/>
              <a:p>
                <a:pPr algn="ctr"/>
                <a:endParaRPr lang="zh-CN" altLang="en-US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45" name="椭圆 44"/>
              <p:cNvSpPr/>
              <p:nvPr/>
            </p:nvSpPr>
            <p:spPr>
              <a:xfrm>
                <a:off x="2103715" y="1584371"/>
                <a:ext cx="925609" cy="920129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8577" tIns="34289" rIns="68577" bIns="34289" rtlCol="0" anchor="ctr"/>
              <a:lstStyle/>
              <a:p>
                <a:pPr algn="ctr"/>
                <a:endParaRPr lang="zh-CN" altLang="en-US" dirty="0"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46" name="文本框 45"/>
            <p:cNvSpPr txBox="1"/>
            <p:nvPr/>
          </p:nvSpPr>
          <p:spPr>
            <a:xfrm>
              <a:off x="2708165" y="1900607"/>
              <a:ext cx="606425" cy="284654"/>
            </a:xfrm>
            <a:prstGeom prst="rect">
              <a:avLst/>
            </a:prstGeom>
            <a:noFill/>
          </p:spPr>
          <p:txBody>
            <a:bodyPr wrap="square" lIns="68577" tIns="34289" rIns="68577" bIns="34289" rtlCol="0">
              <a:spAutoFit/>
            </a:bodyPr>
            <a:lstStyle>
              <a:defPPr>
                <a:defRPr lang="zh-CN"/>
              </a:defPPr>
              <a:lvl1pPr algn="ctr">
                <a:defRPr sz="3200">
                  <a:solidFill>
                    <a:schemeClr val="tx1">
                      <a:lumMod val="65000"/>
                      <a:lumOff val="35000"/>
                    </a:schemeClr>
                  </a:solidFill>
                </a:defRPr>
              </a:lvl1pPr>
            </a:lstStyle>
            <a:p>
              <a:r>
                <a:rPr lang="en-US" altLang="zh-CN" sz="1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" panose="020B0606030504020204" pitchFamily="34" charset="0"/>
                  <a:sym typeface="Arial" panose="020B0604020202020204" pitchFamily="34" charset="0"/>
                </a:rPr>
                <a:t>1</a:t>
              </a:r>
            </a:p>
          </p:txBody>
        </p:sp>
      </p:grpSp>
      <p:cxnSp>
        <p:nvCxnSpPr>
          <p:cNvPr id="47" name="直接箭头连接符 46"/>
          <p:cNvCxnSpPr/>
          <p:nvPr/>
        </p:nvCxnSpPr>
        <p:spPr>
          <a:xfrm>
            <a:off x="1115616" y="3342812"/>
            <a:ext cx="7173687" cy="0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圆角矩形 82"/>
          <p:cNvSpPr/>
          <p:nvPr/>
        </p:nvSpPr>
        <p:spPr>
          <a:xfrm>
            <a:off x="2213552" y="3165432"/>
            <a:ext cx="1625593" cy="32463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7" tIns="34289" rIns="68577" bIns="34289" rtlCol="0" anchor="ctr"/>
          <a:lstStyle/>
          <a:p>
            <a:pPr algn="ctr"/>
            <a:r>
              <a:rPr lang="en-US" altLang="zh-CN" sz="1400" b="1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Iconics</a:t>
            </a:r>
            <a:endParaRPr lang="en-US" altLang="zh-CN" sz="1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anose="020B0606030504020204" pitchFamily="34" charset="0"/>
              <a:sym typeface="Arial" panose="020B0604020202020204" pitchFamily="34" charset="0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1D4BEBE1-EED6-4E8D-BA1F-6E4E8581D21F}"/>
              </a:ext>
            </a:extLst>
          </p:cNvPr>
          <p:cNvGrpSpPr/>
          <p:nvPr/>
        </p:nvGrpSpPr>
        <p:grpSpPr>
          <a:xfrm>
            <a:off x="5496946" y="1478565"/>
            <a:ext cx="1139209" cy="1132467"/>
            <a:chOff x="5496946" y="1478565"/>
            <a:chExt cx="1139209" cy="1132467"/>
          </a:xfrm>
        </p:grpSpPr>
        <p:sp>
          <p:nvSpPr>
            <p:cNvPr id="88" name="泪滴形 87"/>
            <p:cNvSpPr/>
            <p:nvPr/>
          </p:nvSpPr>
          <p:spPr>
            <a:xfrm rot="8100000">
              <a:off x="5496946" y="1478565"/>
              <a:ext cx="1139209" cy="1132467"/>
            </a:xfrm>
            <a:prstGeom prst="teardrop">
              <a:avLst/>
            </a:prstGeom>
            <a:solidFill>
              <a:schemeClr val="bg1"/>
            </a:solidFill>
            <a:ln>
              <a:noFill/>
            </a:ln>
            <a:effectLst>
              <a:outerShdw blurRad="3175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77" tIns="34289" rIns="68577" bIns="34289"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89" name="椭圆 88"/>
            <p:cNvSpPr/>
            <p:nvPr/>
          </p:nvSpPr>
          <p:spPr>
            <a:xfrm>
              <a:off x="5606184" y="1584371"/>
              <a:ext cx="925609" cy="920129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77" tIns="34289" rIns="68577" bIns="34289"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90" name="文本框 89"/>
            <p:cNvSpPr txBox="1"/>
            <p:nvPr/>
          </p:nvSpPr>
          <p:spPr>
            <a:xfrm>
              <a:off x="5765776" y="1888587"/>
              <a:ext cx="606425" cy="284654"/>
            </a:xfrm>
            <a:prstGeom prst="rect">
              <a:avLst/>
            </a:prstGeom>
            <a:noFill/>
          </p:spPr>
          <p:txBody>
            <a:bodyPr wrap="square" lIns="68577" tIns="34289" rIns="68577" bIns="34289" rtlCol="0">
              <a:spAutoFit/>
            </a:bodyPr>
            <a:lstStyle>
              <a:defPPr>
                <a:defRPr lang="zh-CN"/>
              </a:defPPr>
              <a:lvl1pPr algn="ctr">
                <a:defRPr sz="3200">
                  <a:solidFill>
                    <a:schemeClr val="tx1">
                      <a:lumMod val="65000"/>
                      <a:lumOff val="35000"/>
                    </a:schemeClr>
                  </a:solidFill>
                </a:defRPr>
              </a:lvl1pPr>
            </a:lstStyle>
            <a:p>
              <a:r>
                <a:rPr lang="en-US" altLang="zh-CN" sz="1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" panose="020B0606030504020204" pitchFamily="34" charset="0"/>
                  <a:sym typeface="Arial" panose="020B0604020202020204" pitchFamily="34" charset="0"/>
                </a:rPr>
                <a:t>2</a:t>
              </a:r>
            </a:p>
          </p:txBody>
        </p:sp>
      </p:grpSp>
      <p:sp>
        <p:nvSpPr>
          <p:cNvPr id="91" name="圆角矩形 90"/>
          <p:cNvSpPr/>
          <p:nvPr/>
        </p:nvSpPr>
        <p:spPr>
          <a:xfrm>
            <a:off x="5508558" y="3179504"/>
            <a:ext cx="1115984" cy="324639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7" tIns="34289" rIns="68577" bIns="34289" rtlCol="0" anchor="ctr"/>
          <a:lstStyle/>
          <a:p>
            <a:pPr algn="ctr"/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WPF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开发</a:t>
            </a:r>
            <a:endParaRPr lang="en-US" altLang="zh-CN" sz="1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anose="020B0606030504020204" pitchFamily="34" charset="0"/>
              <a:sym typeface="Arial" panose="020B0604020202020204" pitchFamily="34" charset="0"/>
            </a:endParaRPr>
          </a:p>
        </p:txBody>
      </p:sp>
      <p:sp>
        <p:nvSpPr>
          <p:cNvPr id="18" name="文本框 37"/>
          <p:cNvSpPr txBox="1"/>
          <p:nvPr/>
        </p:nvSpPr>
        <p:spPr>
          <a:xfrm>
            <a:off x="359532" y="340296"/>
            <a:ext cx="1836172" cy="315475"/>
          </a:xfrm>
          <a:prstGeom prst="rect">
            <a:avLst/>
          </a:prstGeom>
          <a:noFill/>
        </p:spPr>
        <p:txBody>
          <a:bodyPr wrap="square" lIns="68584" tIns="34292" rIns="68584" bIns="34292" rtlCol="0">
            <a:spAutoFit/>
          </a:bodyPr>
          <a:lstStyle/>
          <a:p>
            <a:pPr lvl="0" algn="dist"/>
            <a:r>
              <a:rPr lang="zh-CN" altLang="en-US" sz="1600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组态技术选型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A47988B9-9520-4332-BA02-F9B94BCD55A6}"/>
              </a:ext>
            </a:extLst>
          </p:cNvPr>
          <p:cNvSpPr txBox="1"/>
          <p:nvPr/>
        </p:nvSpPr>
        <p:spPr>
          <a:xfrm>
            <a:off x="2064042" y="3563577"/>
            <a:ext cx="1924611" cy="207747"/>
          </a:xfrm>
          <a:prstGeom prst="rect">
            <a:avLst/>
          </a:prstGeom>
          <a:noFill/>
        </p:spPr>
        <p:txBody>
          <a:bodyPr wrap="square" lIns="68577" tIns="34289" rIns="68577" bIns="34289" rtlCol="0">
            <a:spAutoFit/>
          </a:bodyPr>
          <a:lstStyle/>
          <a:p>
            <a:pPr algn="ctr"/>
            <a:r>
              <a:rPr lang="en-US" altLang="zh-CN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GraphWroX</a:t>
            </a:r>
            <a:r>
              <a:rPr lang="en-US" altLang="zh-CN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/Workbench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D4D6372C-5DCE-4153-B467-A293334BEE21}"/>
              </a:ext>
            </a:extLst>
          </p:cNvPr>
          <p:cNvSpPr txBox="1"/>
          <p:nvPr/>
        </p:nvSpPr>
        <p:spPr>
          <a:xfrm>
            <a:off x="5104244" y="3577649"/>
            <a:ext cx="1924611" cy="207747"/>
          </a:xfrm>
          <a:prstGeom prst="rect">
            <a:avLst/>
          </a:prstGeom>
          <a:noFill/>
        </p:spPr>
        <p:txBody>
          <a:bodyPr wrap="square" lIns="68577" tIns="34289" rIns="68577" bIns="34289" rtlCol="0">
            <a:spAutoFit/>
          </a:bodyPr>
          <a:lstStyle/>
          <a:p>
            <a:pPr algn="ctr"/>
            <a:r>
              <a:rPr lang="en-US" altLang="zh-CN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Path/</a:t>
            </a:r>
            <a:r>
              <a:rPr lang="zh-CN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贝塞尔曲线</a:t>
            </a:r>
            <a:r>
              <a:rPr lang="en-US" altLang="zh-CN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/</a:t>
            </a:r>
            <a:r>
              <a:rPr lang="zh-CN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虚线动画</a:t>
            </a:r>
            <a:endParaRPr lang="en-US" altLang="zh-CN" sz="9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anose="020B0606030504020204" pitchFamily="34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944173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" grpId="0" animBg="1"/>
      <p:bldP spid="91" grpId="0" animBg="1"/>
      <p:bldP spid="15" grpId="0"/>
      <p:bldP spid="1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文本框 42"/>
          <p:cNvSpPr txBox="1"/>
          <p:nvPr/>
        </p:nvSpPr>
        <p:spPr>
          <a:xfrm>
            <a:off x="1177621" y="869889"/>
            <a:ext cx="2592288" cy="253914"/>
          </a:xfrm>
          <a:prstGeom prst="rect">
            <a:avLst/>
          </a:prstGeom>
          <a:noFill/>
        </p:spPr>
        <p:txBody>
          <a:bodyPr wrap="square" lIns="68577" tIns="34289" rIns="68577" bIns="34289" rtlCol="0">
            <a:spAutoFit/>
          </a:bodyPr>
          <a:lstStyle/>
          <a:p>
            <a:r>
              <a:rPr lang="en-US" altLang="zh-CN" sz="1200" dirty="0" err="1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Iconics</a:t>
            </a:r>
            <a:r>
              <a:rPr lang="zh-CN" altLang="en-US" sz="12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简介</a:t>
            </a:r>
            <a:endParaRPr lang="en-US" altLang="zh-CN" sz="1200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anose="020B0606030504020204" pitchFamily="34" charset="0"/>
              <a:sym typeface="Arial" panose="020B0604020202020204" pitchFamily="34" charset="0"/>
            </a:endParaRPr>
          </a:p>
        </p:txBody>
      </p:sp>
      <p:sp>
        <p:nvSpPr>
          <p:cNvPr id="18" name="文本框 37"/>
          <p:cNvSpPr txBox="1"/>
          <p:nvPr/>
        </p:nvSpPr>
        <p:spPr>
          <a:xfrm>
            <a:off x="359532" y="340296"/>
            <a:ext cx="1836172" cy="315475"/>
          </a:xfrm>
          <a:prstGeom prst="rect">
            <a:avLst/>
          </a:prstGeom>
          <a:noFill/>
        </p:spPr>
        <p:txBody>
          <a:bodyPr wrap="square" lIns="68584" tIns="34292" rIns="68584" bIns="34292" rtlCol="0">
            <a:spAutoFit/>
          </a:bodyPr>
          <a:lstStyle/>
          <a:p>
            <a:pPr lvl="0" algn="dist"/>
            <a:r>
              <a:rPr lang="zh-CN" altLang="en-US" sz="1600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组态技术选型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6646380-96C1-429F-BA68-556FDECE13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7620" y="1168388"/>
            <a:ext cx="5152525" cy="3528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730273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文本框 42"/>
          <p:cNvSpPr txBox="1"/>
          <p:nvPr/>
        </p:nvSpPr>
        <p:spPr>
          <a:xfrm>
            <a:off x="747974" y="844352"/>
            <a:ext cx="4652118" cy="253914"/>
          </a:xfrm>
          <a:prstGeom prst="rect">
            <a:avLst/>
          </a:prstGeom>
          <a:noFill/>
        </p:spPr>
        <p:txBody>
          <a:bodyPr wrap="square" lIns="68577" tIns="34289" rIns="68577" bIns="34289" rtlCol="0">
            <a:spAutoFit/>
          </a:bodyPr>
          <a:lstStyle/>
          <a:p>
            <a:r>
              <a:rPr lang="en-US" altLang="zh-CN" sz="1200" dirty="0" err="1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Iconics</a:t>
            </a:r>
            <a:r>
              <a:rPr lang="en-US" altLang="zh-CN" sz="12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——</a:t>
            </a:r>
            <a:r>
              <a:rPr lang="zh-CN" altLang="en-US" sz="12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模拟数据</a:t>
            </a:r>
            <a:r>
              <a:rPr lang="en-US" altLang="zh-CN" sz="12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(</a:t>
            </a:r>
            <a:r>
              <a:rPr lang="en-US" altLang="zh-CN" sz="1200" dirty="0" err="1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WebApi</a:t>
            </a:r>
            <a:r>
              <a:rPr lang="en-US" altLang="zh-CN" sz="12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)/</a:t>
            </a:r>
            <a:r>
              <a:rPr lang="zh-CN" altLang="en-US" sz="12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数据源发布</a:t>
            </a:r>
            <a:r>
              <a:rPr lang="en-US" altLang="zh-CN" sz="12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(Workbench)</a:t>
            </a:r>
          </a:p>
        </p:txBody>
      </p:sp>
      <p:sp>
        <p:nvSpPr>
          <p:cNvPr id="18" name="文本框 37"/>
          <p:cNvSpPr txBox="1"/>
          <p:nvPr/>
        </p:nvSpPr>
        <p:spPr>
          <a:xfrm>
            <a:off x="359532" y="340296"/>
            <a:ext cx="1836172" cy="315475"/>
          </a:xfrm>
          <a:prstGeom prst="rect">
            <a:avLst/>
          </a:prstGeom>
          <a:noFill/>
        </p:spPr>
        <p:txBody>
          <a:bodyPr wrap="square" lIns="68584" tIns="34292" rIns="68584" bIns="34292" rtlCol="0">
            <a:spAutoFit/>
          </a:bodyPr>
          <a:lstStyle/>
          <a:p>
            <a:pPr lvl="0" algn="dist"/>
            <a:r>
              <a:rPr lang="zh-CN" altLang="en-US" sz="1600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组态技术选型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24BE2700-9830-45F6-B9AC-B6C849747E72}"/>
              </a:ext>
            </a:extLst>
          </p:cNvPr>
          <p:cNvGrpSpPr/>
          <p:nvPr/>
        </p:nvGrpSpPr>
        <p:grpSpPr>
          <a:xfrm>
            <a:off x="755576" y="1168388"/>
            <a:ext cx="7877178" cy="3562510"/>
            <a:chOff x="496163" y="1134270"/>
            <a:chExt cx="8249594" cy="3730938"/>
          </a:xfrm>
        </p:grpSpPr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5DF4748E-17CB-404E-BEC7-C244E8F9E58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6163" y="1143234"/>
              <a:ext cx="3391761" cy="3721974"/>
            </a:xfrm>
            <a:prstGeom prst="rect">
              <a:avLst/>
            </a:prstGeom>
          </p:spPr>
        </p:pic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EADC676C-55BC-4FF2-A623-680D59861E8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59932" y="1134270"/>
              <a:ext cx="4785825" cy="372197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05647752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文本框 42"/>
          <p:cNvSpPr txBox="1"/>
          <p:nvPr/>
        </p:nvSpPr>
        <p:spPr>
          <a:xfrm>
            <a:off x="1183471" y="977686"/>
            <a:ext cx="2592288" cy="253914"/>
          </a:xfrm>
          <a:prstGeom prst="rect">
            <a:avLst/>
          </a:prstGeom>
          <a:noFill/>
        </p:spPr>
        <p:txBody>
          <a:bodyPr wrap="square" lIns="68577" tIns="34289" rIns="68577" bIns="34289" rtlCol="0">
            <a:spAutoFit/>
          </a:bodyPr>
          <a:lstStyle/>
          <a:p>
            <a:r>
              <a:rPr lang="en-US" altLang="zh-CN" sz="1200" dirty="0" err="1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iconics</a:t>
            </a:r>
            <a:r>
              <a:rPr lang="en-US" altLang="zh-CN" sz="12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——</a:t>
            </a:r>
            <a:r>
              <a:rPr lang="zh-CN" altLang="en-US" sz="12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设计界面</a:t>
            </a:r>
            <a:r>
              <a:rPr lang="en-US" altLang="zh-CN" sz="12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(</a:t>
            </a:r>
            <a:r>
              <a:rPr lang="en-US" altLang="zh-CN" sz="1200" dirty="0" err="1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GraphWorX</a:t>
            </a:r>
            <a:r>
              <a:rPr lang="en-US" altLang="zh-CN" sz="12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)</a:t>
            </a:r>
          </a:p>
        </p:txBody>
      </p:sp>
      <p:sp>
        <p:nvSpPr>
          <p:cNvPr id="18" name="文本框 37"/>
          <p:cNvSpPr txBox="1"/>
          <p:nvPr/>
        </p:nvSpPr>
        <p:spPr>
          <a:xfrm>
            <a:off x="359532" y="340296"/>
            <a:ext cx="1836172" cy="315475"/>
          </a:xfrm>
          <a:prstGeom prst="rect">
            <a:avLst/>
          </a:prstGeom>
          <a:noFill/>
        </p:spPr>
        <p:txBody>
          <a:bodyPr wrap="square" lIns="68584" tIns="34292" rIns="68584" bIns="34292" rtlCol="0">
            <a:spAutoFit/>
          </a:bodyPr>
          <a:lstStyle/>
          <a:p>
            <a:pPr lvl="0" algn="dist"/>
            <a:r>
              <a:rPr lang="zh-CN" altLang="en-US" sz="1600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组态技术选型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87F3D28-F3A2-4B39-B2BF-2E55266998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24" y="1231600"/>
            <a:ext cx="6768752" cy="3565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010570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文本框 42"/>
          <p:cNvSpPr txBox="1"/>
          <p:nvPr/>
        </p:nvSpPr>
        <p:spPr>
          <a:xfrm>
            <a:off x="1183471" y="977686"/>
            <a:ext cx="2592288" cy="253914"/>
          </a:xfrm>
          <a:prstGeom prst="rect">
            <a:avLst/>
          </a:prstGeom>
          <a:noFill/>
        </p:spPr>
        <p:txBody>
          <a:bodyPr wrap="square" lIns="68577" tIns="34289" rIns="68577" bIns="34289" rtlCol="0">
            <a:spAutoFit/>
          </a:bodyPr>
          <a:lstStyle/>
          <a:p>
            <a:r>
              <a:rPr lang="en-US" altLang="zh-CN" sz="1200" dirty="0" err="1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iconics</a:t>
            </a:r>
            <a:r>
              <a:rPr lang="en-US" altLang="zh-CN" sz="12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——</a:t>
            </a:r>
            <a:r>
              <a:rPr lang="zh-CN" altLang="en-US" sz="12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运行效果</a:t>
            </a:r>
            <a:r>
              <a:rPr lang="en-US" altLang="zh-CN" sz="12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(CS)</a:t>
            </a:r>
          </a:p>
        </p:txBody>
      </p:sp>
      <p:sp>
        <p:nvSpPr>
          <p:cNvPr id="18" name="文本框 37"/>
          <p:cNvSpPr txBox="1"/>
          <p:nvPr/>
        </p:nvSpPr>
        <p:spPr>
          <a:xfrm>
            <a:off x="359532" y="340296"/>
            <a:ext cx="1836172" cy="315475"/>
          </a:xfrm>
          <a:prstGeom prst="rect">
            <a:avLst/>
          </a:prstGeom>
          <a:noFill/>
        </p:spPr>
        <p:txBody>
          <a:bodyPr wrap="square" lIns="68584" tIns="34292" rIns="68584" bIns="34292" rtlCol="0">
            <a:spAutoFit/>
          </a:bodyPr>
          <a:lstStyle/>
          <a:p>
            <a:pPr lvl="0" algn="dist"/>
            <a:r>
              <a:rPr lang="zh-CN" altLang="en-US" sz="1600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组态技术选型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E829AA5-D580-43DD-BBDE-D8447EC646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981" y="1231600"/>
            <a:ext cx="6773548" cy="3646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764360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文本框 42"/>
          <p:cNvSpPr txBox="1"/>
          <p:nvPr/>
        </p:nvSpPr>
        <p:spPr>
          <a:xfrm>
            <a:off x="1183471" y="977686"/>
            <a:ext cx="2592288" cy="253914"/>
          </a:xfrm>
          <a:prstGeom prst="rect">
            <a:avLst/>
          </a:prstGeom>
          <a:noFill/>
        </p:spPr>
        <p:txBody>
          <a:bodyPr wrap="square" lIns="68577" tIns="34289" rIns="68577" bIns="34289" rtlCol="0">
            <a:spAutoFit/>
          </a:bodyPr>
          <a:lstStyle/>
          <a:p>
            <a:r>
              <a:rPr lang="en-US" altLang="zh-CN" sz="1200" dirty="0" err="1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iconics</a:t>
            </a:r>
            <a:r>
              <a:rPr lang="en-US" altLang="zh-CN" sz="12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——</a:t>
            </a:r>
            <a:r>
              <a:rPr lang="zh-CN" altLang="en-US" sz="12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运行效果</a:t>
            </a:r>
            <a:r>
              <a:rPr lang="en-US" altLang="zh-CN" sz="12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(BS)</a:t>
            </a:r>
          </a:p>
        </p:txBody>
      </p:sp>
      <p:sp>
        <p:nvSpPr>
          <p:cNvPr id="18" name="文本框 37"/>
          <p:cNvSpPr txBox="1"/>
          <p:nvPr/>
        </p:nvSpPr>
        <p:spPr>
          <a:xfrm>
            <a:off x="359532" y="340296"/>
            <a:ext cx="1836172" cy="315475"/>
          </a:xfrm>
          <a:prstGeom prst="rect">
            <a:avLst/>
          </a:prstGeom>
          <a:noFill/>
        </p:spPr>
        <p:txBody>
          <a:bodyPr wrap="square" lIns="68584" tIns="34292" rIns="68584" bIns="34292" rtlCol="0">
            <a:spAutoFit/>
          </a:bodyPr>
          <a:lstStyle/>
          <a:p>
            <a:pPr lvl="0" algn="dist"/>
            <a:r>
              <a:rPr lang="zh-CN" altLang="en-US" sz="1600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组态技术选型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2EF554B-A434-462C-8D72-F7DDDA2CB6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5676" y="1231600"/>
            <a:ext cx="6025523" cy="3620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451244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6"/>
          <p:cNvSpPr>
            <a:spLocks noChangeArrowheads="1"/>
          </p:cNvSpPr>
          <p:nvPr/>
        </p:nvSpPr>
        <p:spPr bwMode="auto">
          <a:xfrm>
            <a:off x="2447764" y="1660299"/>
            <a:ext cx="1616869" cy="8675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8568" tIns="34284" rIns="68568" bIns="34284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sym typeface="宋体" pitchFamily="2" charset="-122"/>
              </a:rPr>
              <a:t>门槛低。</a:t>
            </a:r>
            <a:endParaRPr lang="en-US" altLang="zh-CN" sz="12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  <a:sym typeface="宋体" pitchFamily="2" charset="-122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sym typeface="宋体" pitchFamily="2" charset="-122"/>
              </a:rPr>
              <a:t>多端支持。</a:t>
            </a:r>
            <a:endParaRPr lang="en-US" altLang="zh-CN" sz="12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  <a:sym typeface="宋体" pitchFamily="2" charset="-122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sym typeface="宋体" pitchFamily="2" charset="-122"/>
              </a:rPr>
              <a:t>功能全面。</a:t>
            </a:r>
            <a:endParaRPr lang="en-US" altLang="zh-CN" sz="12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  <a:sym typeface="宋体" pitchFamily="2" charset="-122"/>
            </a:endParaRPr>
          </a:p>
        </p:txBody>
      </p:sp>
      <p:sp>
        <p:nvSpPr>
          <p:cNvPr id="13" name="TextBox 18"/>
          <p:cNvSpPr>
            <a:spLocks noChangeArrowheads="1"/>
          </p:cNvSpPr>
          <p:nvPr/>
        </p:nvSpPr>
        <p:spPr bwMode="auto">
          <a:xfrm>
            <a:off x="5436096" y="3035150"/>
            <a:ext cx="2118122" cy="8268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568" tIns="34284" rIns="68568" bIns="34284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sym typeface="宋体" pitchFamily="2" charset="-122"/>
              </a:rPr>
              <a:t>操作繁琐。</a:t>
            </a:r>
            <a:endParaRPr lang="en-US" altLang="zh-CN" sz="12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  <a:sym typeface="宋体" pitchFamily="2" charset="-122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sym typeface="宋体" pitchFamily="2" charset="-122"/>
              </a:rPr>
              <a:t>多端支持不够完善。</a:t>
            </a:r>
            <a:endParaRPr lang="en-US" altLang="zh-CN" sz="12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  <a:sym typeface="宋体" pitchFamily="2" charset="-122"/>
            </a:endParaRPr>
          </a:p>
          <a:p>
            <a:pPr>
              <a:lnSpc>
                <a:spcPct val="150000"/>
              </a:lnSpc>
            </a:pPr>
            <a:endParaRPr lang="zh-CN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  <a:sym typeface="宋体" pitchFamily="2" charset="-122"/>
            </a:endParaRPr>
          </a:p>
        </p:txBody>
      </p:sp>
      <p:sp>
        <p:nvSpPr>
          <p:cNvPr id="15" name="文本框 37"/>
          <p:cNvSpPr txBox="1"/>
          <p:nvPr/>
        </p:nvSpPr>
        <p:spPr>
          <a:xfrm>
            <a:off x="445974" y="343108"/>
            <a:ext cx="1836172" cy="315475"/>
          </a:xfrm>
          <a:prstGeom prst="rect">
            <a:avLst/>
          </a:prstGeom>
          <a:noFill/>
        </p:spPr>
        <p:txBody>
          <a:bodyPr wrap="square" lIns="68584" tIns="34292" rIns="68584" bIns="34292" rtlCol="0">
            <a:spAutoFit/>
          </a:bodyPr>
          <a:lstStyle/>
          <a:p>
            <a:pPr lvl="0" algn="dist"/>
            <a:r>
              <a:rPr lang="zh-CN" altLang="en-US" sz="1600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组态技术选型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F61673DF-1CE1-4E7F-9A5E-355BFC875A8A}"/>
              </a:ext>
            </a:extLst>
          </p:cNvPr>
          <p:cNvGrpSpPr/>
          <p:nvPr/>
        </p:nvGrpSpPr>
        <p:grpSpPr>
          <a:xfrm>
            <a:off x="3651649" y="1175753"/>
            <a:ext cx="1616869" cy="1620659"/>
            <a:chOff x="3651649" y="1175753"/>
            <a:chExt cx="1616869" cy="1620659"/>
          </a:xfrm>
        </p:grpSpPr>
        <p:sp>
          <p:nvSpPr>
            <p:cNvPr id="6" name="下箭头 11"/>
            <p:cNvSpPr>
              <a:spLocks noChangeArrowheads="1"/>
            </p:cNvSpPr>
            <p:nvPr/>
          </p:nvSpPr>
          <p:spPr bwMode="auto">
            <a:xfrm flipH="1" flipV="1">
              <a:off x="3651649" y="1175753"/>
              <a:ext cx="1616869" cy="1620659"/>
            </a:xfrm>
            <a:prstGeom prst="downArrow">
              <a:avLst>
                <a:gd name="adj1" fmla="val 50000"/>
                <a:gd name="adj2" fmla="val 50004"/>
              </a:avLst>
            </a:prstGeom>
            <a:solidFill>
              <a:schemeClr val="accent1"/>
            </a:solidFill>
            <a:ln w="25400">
              <a:noFill/>
              <a:bevel/>
              <a:headEnd/>
              <a:tailEnd/>
            </a:ln>
          </p:spPr>
          <p:txBody>
            <a:bodyPr lIns="68568" tIns="34284" rIns="68568" bIns="34284" anchor="ctr"/>
            <a:lstStyle/>
            <a:p>
              <a:pPr algn="ctr"/>
              <a:endParaRPr lang="zh-CN" altLang="zh-CN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endParaRPr>
            </a:p>
          </p:txBody>
        </p:sp>
        <p:sp>
          <p:nvSpPr>
            <p:cNvPr id="2" name="文本框 1">
              <a:extLst>
                <a:ext uri="{FF2B5EF4-FFF2-40B4-BE49-F238E27FC236}">
                  <a16:creationId xmlns:a16="http://schemas.microsoft.com/office/drawing/2014/main" id="{C1547CB9-4850-4341-8F82-087BEDE6FEED}"/>
                </a:ext>
              </a:extLst>
            </p:cNvPr>
            <p:cNvSpPr txBox="1"/>
            <p:nvPr/>
          </p:nvSpPr>
          <p:spPr>
            <a:xfrm>
              <a:off x="4257614" y="1770933"/>
              <a:ext cx="40255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优势</a:t>
              </a:r>
            </a:p>
          </p:txBody>
        </p: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30550473-85E2-47EA-BB3E-0D9680496B3C}"/>
              </a:ext>
            </a:extLst>
          </p:cNvPr>
          <p:cNvGrpSpPr/>
          <p:nvPr/>
        </p:nvGrpSpPr>
        <p:grpSpPr>
          <a:xfrm>
            <a:off x="3650458" y="2803558"/>
            <a:ext cx="1616869" cy="1673055"/>
            <a:chOff x="3650458" y="2803558"/>
            <a:chExt cx="1616869" cy="1673055"/>
          </a:xfrm>
        </p:grpSpPr>
        <p:sp>
          <p:nvSpPr>
            <p:cNvPr id="5" name="下箭头 10"/>
            <p:cNvSpPr>
              <a:spLocks noChangeArrowheads="1"/>
            </p:cNvSpPr>
            <p:nvPr/>
          </p:nvSpPr>
          <p:spPr bwMode="auto">
            <a:xfrm>
              <a:off x="3650458" y="2803558"/>
              <a:ext cx="1616869" cy="1673055"/>
            </a:xfrm>
            <a:prstGeom prst="downArrow">
              <a:avLst>
                <a:gd name="adj1" fmla="val 50000"/>
                <a:gd name="adj2" fmla="val 49992"/>
              </a:avLst>
            </a:prstGeom>
            <a:solidFill>
              <a:schemeClr val="accent2"/>
            </a:solidFill>
            <a:ln w="25400">
              <a:noFill/>
              <a:bevel/>
              <a:headEnd/>
              <a:tailEnd/>
            </a:ln>
          </p:spPr>
          <p:txBody>
            <a:bodyPr lIns="68568" tIns="34284" rIns="68568" bIns="34284" anchor="ctr"/>
            <a:lstStyle/>
            <a:p>
              <a:pPr algn="ctr"/>
              <a:endParaRPr lang="zh-CN" altLang="zh-CN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endParaRPr>
            </a:p>
          </p:txBody>
        </p: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492051F9-DE73-4D47-9579-12CAB3EC8FA4}"/>
                </a:ext>
              </a:extLst>
            </p:cNvPr>
            <p:cNvSpPr txBox="1"/>
            <p:nvPr/>
          </p:nvSpPr>
          <p:spPr>
            <a:xfrm>
              <a:off x="4257614" y="3010291"/>
              <a:ext cx="39604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schemeClr val="accent3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劣势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0981002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文本框 42"/>
          <p:cNvSpPr txBox="1"/>
          <p:nvPr/>
        </p:nvSpPr>
        <p:spPr>
          <a:xfrm>
            <a:off x="1183471" y="977686"/>
            <a:ext cx="2592288" cy="253914"/>
          </a:xfrm>
          <a:prstGeom prst="rect">
            <a:avLst/>
          </a:prstGeom>
          <a:noFill/>
        </p:spPr>
        <p:txBody>
          <a:bodyPr wrap="square" lIns="68577" tIns="34289" rIns="68577" bIns="34289" rtlCol="0">
            <a:spAutoFit/>
          </a:bodyPr>
          <a:lstStyle/>
          <a:p>
            <a:r>
              <a:rPr lang="en-US" altLang="zh-CN" sz="12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WPF——</a:t>
            </a:r>
            <a:r>
              <a:rPr lang="zh-CN" altLang="en-US" sz="12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运行效果</a:t>
            </a:r>
            <a:endParaRPr lang="en-US" altLang="zh-CN" sz="1200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anose="020B0606030504020204" pitchFamily="34" charset="0"/>
              <a:sym typeface="Arial" panose="020B0604020202020204" pitchFamily="34" charset="0"/>
            </a:endParaRPr>
          </a:p>
        </p:txBody>
      </p:sp>
      <p:sp>
        <p:nvSpPr>
          <p:cNvPr id="18" name="文本框 37"/>
          <p:cNvSpPr txBox="1"/>
          <p:nvPr/>
        </p:nvSpPr>
        <p:spPr>
          <a:xfrm>
            <a:off x="359532" y="340296"/>
            <a:ext cx="1836172" cy="315475"/>
          </a:xfrm>
          <a:prstGeom prst="rect">
            <a:avLst/>
          </a:prstGeom>
          <a:noFill/>
        </p:spPr>
        <p:txBody>
          <a:bodyPr wrap="square" lIns="68584" tIns="34292" rIns="68584" bIns="34292" rtlCol="0">
            <a:spAutoFit/>
          </a:bodyPr>
          <a:lstStyle/>
          <a:p>
            <a:pPr lvl="0" algn="dist"/>
            <a:r>
              <a:rPr lang="zh-CN" altLang="en-US" sz="1600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组态技术选型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8117DC4-7A72-40DD-8E72-3A6E633BFD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1196" y="1231600"/>
            <a:ext cx="7096941" cy="3618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174304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下箭头 10"/>
          <p:cNvSpPr>
            <a:spLocks noChangeArrowheads="1"/>
          </p:cNvSpPr>
          <p:nvPr/>
        </p:nvSpPr>
        <p:spPr bwMode="auto">
          <a:xfrm>
            <a:off x="3650458" y="2803558"/>
            <a:ext cx="1616869" cy="1673055"/>
          </a:xfrm>
          <a:prstGeom prst="downArrow">
            <a:avLst>
              <a:gd name="adj1" fmla="val 50000"/>
              <a:gd name="adj2" fmla="val 49992"/>
            </a:avLst>
          </a:prstGeom>
          <a:solidFill>
            <a:schemeClr val="accent2"/>
          </a:solidFill>
          <a:ln w="25400">
            <a:noFill/>
            <a:bevel/>
            <a:headEnd/>
            <a:tailEnd/>
          </a:ln>
        </p:spPr>
        <p:txBody>
          <a:bodyPr lIns="68568" tIns="34284" rIns="68568" bIns="34284" anchor="ctr"/>
          <a:lstStyle/>
          <a:p>
            <a:pPr algn="ctr"/>
            <a:endParaRPr lang="zh-CN" altLang="zh-CN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itchFamily="2" charset="-122"/>
            </a:endParaRPr>
          </a:p>
        </p:txBody>
      </p:sp>
      <p:sp>
        <p:nvSpPr>
          <p:cNvPr id="11" name="TextBox 16"/>
          <p:cNvSpPr>
            <a:spLocks noChangeArrowheads="1"/>
          </p:cNvSpPr>
          <p:nvPr/>
        </p:nvSpPr>
        <p:spPr bwMode="auto">
          <a:xfrm>
            <a:off x="2121693" y="1826665"/>
            <a:ext cx="1527572" cy="5905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8568" tIns="34284" rIns="68568" bIns="34284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sym typeface="宋体" pitchFamily="2" charset="-122"/>
              </a:rPr>
              <a:t>性能良好。</a:t>
            </a:r>
            <a:endParaRPr lang="en-US" altLang="zh-CN" sz="12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  <a:sym typeface="宋体" pitchFamily="2" charset="-122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sym typeface="宋体" pitchFamily="2" charset="-122"/>
              </a:rPr>
              <a:t>粒度小，可控。</a:t>
            </a:r>
          </a:p>
        </p:txBody>
      </p:sp>
      <p:sp>
        <p:nvSpPr>
          <p:cNvPr id="13" name="TextBox 18"/>
          <p:cNvSpPr>
            <a:spLocks noChangeArrowheads="1"/>
          </p:cNvSpPr>
          <p:nvPr/>
        </p:nvSpPr>
        <p:spPr bwMode="auto">
          <a:xfrm>
            <a:off x="5472100" y="3007384"/>
            <a:ext cx="2118122" cy="5905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568" tIns="34284" rIns="68568" bIns="34284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sym typeface="宋体" pitchFamily="2" charset="-122"/>
              </a:rPr>
              <a:t>工作量大。</a:t>
            </a:r>
            <a:endParaRPr lang="en-US" altLang="zh-CN" sz="12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  <a:sym typeface="宋体" pitchFamily="2" charset="-122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sym typeface="宋体" pitchFamily="2" charset="-122"/>
              </a:rPr>
              <a:t>需要对业务有足够的了解。</a:t>
            </a:r>
          </a:p>
        </p:txBody>
      </p:sp>
      <p:sp>
        <p:nvSpPr>
          <p:cNvPr id="15" name="文本框 37"/>
          <p:cNvSpPr txBox="1"/>
          <p:nvPr/>
        </p:nvSpPr>
        <p:spPr>
          <a:xfrm>
            <a:off x="445974" y="343108"/>
            <a:ext cx="1836172" cy="315475"/>
          </a:xfrm>
          <a:prstGeom prst="rect">
            <a:avLst/>
          </a:prstGeom>
          <a:noFill/>
        </p:spPr>
        <p:txBody>
          <a:bodyPr wrap="square" lIns="68584" tIns="34292" rIns="68584" bIns="34292" rtlCol="0">
            <a:spAutoFit/>
          </a:bodyPr>
          <a:lstStyle/>
          <a:p>
            <a:pPr lvl="0" algn="dist"/>
            <a:r>
              <a:rPr lang="zh-CN" altLang="en-US" sz="1600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组态技术选型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075C5EB4-868D-4E7B-B786-9F46AF6AB7F6}"/>
              </a:ext>
            </a:extLst>
          </p:cNvPr>
          <p:cNvGrpSpPr/>
          <p:nvPr/>
        </p:nvGrpSpPr>
        <p:grpSpPr>
          <a:xfrm>
            <a:off x="3651649" y="1175753"/>
            <a:ext cx="1616869" cy="1620659"/>
            <a:chOff x="3651649" y="1175753"/>
            <a:chExt cx="1616869" cy="1620659"/>
          </a:xfrm>
        </p:grpSpPr>
        <p:sp>
          <p:nvSpPr>
            <p:cNvPr id="6" name="下箭头 11"/>
            <p:cNvSpPr>
              <a:spLocks noChangeArrowheads="1"/>
            </p:cNvSpPr>
            <p:nvPr/>
          </p:nvSpPr>
          <p:spPr bwMode="auto">
            <a:xfrm flipH="1" flipV="1">
              <a:off x="3651649" y="1175753"/>
              <a:ext cx="1616869" cy="1620659"/>
            </a:xfrm>
            <a:prstGeom prst="downArrow">
              <a:avLst>
                <a:gd name="adj1" fmla="val 50000"/>
                <a:gd name="adj2" fmla="val 50004"/>
              </a:avLst>
            </a:prstGeom>
            <a:solidFill>
              <a:schemeClr val="accent1"/>
            </a:solidFill>
            <a:ln w="25400">
              <a:noFill/>
              <a:bevel/>
              <a:headEnd/>
              <a:tailEnd/>
            </a:ln>
          </p:spPr>
          <p:txBody>
            <a:bodyPr lIns="68568" tIns="34284" rIns="68568" bIns="34284" anchor="ctr"/>
            <a:lstStyle/>
            <a:p>
              <a:pPr algn="ctr"/>
              <a:endParaRPr lang="zh-CN" altLang="zh-CN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endParaRP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57ABC61A-C9B3-45F7-9200-415731D37394}"/>
                </a:ext>
              </a:extLst>
            </p:cNvPr>
            <p:cNvSpPr txBox="1"/>
            <p:nvPr/>
          </p:nvSpPr>
          <p:spPr>
            <a:xfrm>
              <a:off x="4257614" y="1770933"/>
              <a:ext cx="40255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优势</a:t>
              </a:r>
            </a:p>
          </p:txBody>
        </p:sp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99ABF082-A1CB-40CE-AEFE-A74678584ADB}"/>
              </a:ext>
            </a:extLst>
          </p:cNvPr>
          <p:cNvSpPr txBox="1"/>
          <p:nvPr/>
        </p:nvSpPr>
        <p:spPr>
          <a:xfrm>
            <a:off x="4257614" y="3010291"/>
            <a:ext cx="3960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accent3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劣势</a:t>
            </a:r>
          </a:p>
        </p:txBody>
      </p:sp>
    </p:spTree>
    <p:extLst>
      <p:ext uri="{BB962C8B-B14F-4D97-AF65-F5344CB8AC3E}">
        <p14:creationId xmlns:p14="http://schemas.microsoft.com/office/powerpoint/2010/main" val="38942604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/>
      <p:bldP spid="13" grpId="0"/>
      <p:bldP spid="1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D581043F-0E89-47DC-A9DF-DF2A3EFF3F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5088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F56ED1DD-A4B5-42DA-A41D-BA679C951730}"/>
              </a:ext>
            </a:extLst>
          </p:cNvPr>
          <p:cNvSpPr/>
          <p:nvPr/>
        </p:nvSpPr>
        <p:spPr>
          <a:xfrm>
            <a:off x="521550" y="516397"/>
            <a:ext cx="8172908" cy="4176464"/>
          </a:xfrm>
          <a:prstGeom prst="rect">
            <a:avLst/>
          </a:prstGeom>
          <a:solidFill>
            <a:srgbClr val="F9F9F9"/>
          </a:solidFill>
          <a:ln>
            <a:noFill/>
          </a:ln>
          <a:effectLst>
            <a:outerShdw blurRad="2921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995936" y="1888468"/>
            <a:ext cx="830099" cy="346249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en-US" altLang="zh-CN" b="1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Part 1</a:t>
            </a:r>
            <a:endParaRPr lang="zh-CN" altLang="en-US" b="1" dirty="0">
              <a:solidFill>
                <a:schemeClr val="accent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2" name="Group 14"/>
          <p:cNvGrpSpPr/>
          <p:nvPr/>
        </p:nvGrpSpPr>
        <p:grpSpPr>
          <a:xfrm>
            <a:off x="3059832" y="2270721"/>
            <a:ext cx="2664296" cy="360040"/>
            <a:chOff x="5349226" y="2010956"/>
            <a:chExt cx="4272984" cy="670899"/>
          </a:xfrm>
          <a:solidFill>
            <a:schemeClr val="accent1"/>
          </a:solidFill>
        </p:grpSpPr>
        <p:sp>
          <p:nvSpPr>
            <p:cNvPr id="6" name="燕尾形 18"/>
            <p:cNvSpPr/>
            <p:nvPr/>
          </p:nvSpPr>
          <p:spPr>
            <a:xfrm rot="10800000">
              <a:off x="5349226" y="2010956"/>
              <a:ext cx="4272984" cy="670899"/>
            </a:xfrm>
            <a:prstGeom prst="chevron">
              <a:avLst>
                <a:gd name="adj" fmla="val 67746"/>
              </a:avLst>
            </a:pr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711173" y="2059649"/>
              <a:ext cx="1447924" cy="5735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lvl="0"/>
              <a:r>
                <a:rPr lang="zh-CN" altLang="en-US" sz="14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工作回顾</a:t>
              </a:r>
              <a:endParaRPr lang="zh-CN" altLang="zh-CN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9" name="文本框 7"/>
          <p:cNvSpPr txBox="1">
            <a:spLocks noChangeArrowheads="1"/>
          </p:cNvSpPr>
          <p:nvPr/>
        </p:nvSpPr>
        <p:spPr bwMode="auto">
          <a:xfrm>
            <a:off x="2726795" y="2766872"/>
            <a:ext cx="1368152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线网系统开发</a:t>
            </a:r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11" name="文本框 7"/>
          <p:cNvSpPr txBox="1">
            <a:spLocks noChangeArrowheads="1"/>
          </p:cNvSpPr>
          <p:nvPr/>
        </p:nvSpPr>
        <p:spPr bwMode="auto">
          <a:xfrm>
            <a:off x="3959932" y="2766871"/>
            <a:ext cx="1116124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组态技术选型</a:t>
            </a:r>
            <a:endParaRPr lang="en-US" altLang="zh-CN" sz="1000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文本框 7">
            <a:extLst>
              <a:ext uri="{FF2B5EF4-FFF2-40B4-BE49-F238E27FC236}">
                <a16:creationId xmlns:a16="http://schemas.microsoft.com/office/drawing/2014/main" id="{9B64480D-1A7E-4D4C-B298-3E2ED8E55E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84068" y="2766871"/>
            <a:ext cx="1044116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zh-CN" altLang="en-US" sz="1000" b="1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合肥</a:t>
            </a:r>
            <a:r>
              <a:rPr lang="en-US" altLang="zh-CN" sz="1000" b="1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AFC</a:t>
            </a:r>
          </a:p>
        </p:txBody>
      </p:sp>
    </p:spTree>
    <p:extLst>
      <p:ext uri="{BB962C8B-B14F-4D97-AF65-F5344CB8AC3E}">
        <p14:creationId xmlns:p14="http://schemas.microsoft.com/office/powerpoint/2010/main" val="405012030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  <p:bldP spid="11" grpId="0"/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>
            <a:extLst>
              <a:ext uri="{FF2B5EF4-FFF2-40B4-BE49-F238E27FC236}">
                <a16:creationId xmlns:a16="http://schemas.microsoft.com/office/drawing/2014/main" id="{C011E069-B19F-4AE5-BC71-93ACC8A611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5088"/>
          </a:xfrm>
          <a:prstGeom prst="rect">
            <a:avLst/>
          </a:prstGeom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15C8AB24-C361-438C-8C21-B28815BE0A25}"/>
              </a:ext>
            </a:extLst>
          </p:cNvPr>
          <p:cNvSpPr/>
          <p:nvPr/>
        </p:nvSpPr>
        <p:spPr>
          <a:xfrm>
            <a:off x="323528" y="268288"/>
            <a:ext cx="8568952" cy="4644516"/>
          </a:xfrm>
          <a:prstGeom prst="rect">
            <a:avLst/>
          </a:prstGeom>
          <a:solidFill>
            <a:srgbClr val="F9F9F9"/>
          </a:solidFill>
          <a:ln>
            <a:noFill/>
          </a:ln>
          <a:effectLst>
            <a:outerShdw blurRad="2921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C4FEEDF-5FEB-4B8E-AB61-20A4C939EA6D}"/>
              </a:ext>
            </a:extLst>
          </p:cNvPr>
          <p:cNvSpPr/>
          <p:nvPr/>
        </p:nvSpPr>
        <p:spPr>
          <a:xfrm>
            <a:off x="0" y="2356520"/>
            <a:ext cx="1835696" cy="46805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2951820" y="1475438"/>
            <a:ext cx="905504" cy="377026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en-US" altLang="zh-CN" sz="2000" b="1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Part 1</a:t>
            </a:r>
            <a:endParaRPr lang="zh-CN" altLang="en-US" sz="2000" b="1" dirty="0">
              <a:solidFill>
                <a:schemeClr val="accent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7020272" y="2176500"/>
            <a:ext cx="830099" cy="346249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en-US" altLang="zh-CN" b="1" dirty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Part 2</a:t>
            </a:r>
            <a:endParaRPr lang="zh-CN" altLang="en-US" b="1" dirty="0">
              <a:solidFill>
                <a:schemeClr val="accent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2987824" y="2897307"/>
            <a:ext cx="830099" cy="346249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en-US" altLang="zh-CN" b="1" dirty="0">
                <a:solidFill>
                  <a:schemeClr val="accent3"/>
                </a:solidFill>
                <a:latin typeface="微软雅黑" pitchFamily="34" charset="-122"/>
                <a:ea typeface="微软雅黑" pitchFamily="34" charset="-122"/>
              </a:rPr>
              <a:t>Part 3</a:t>
            </a:r>
            <a:endParaRPr lang="zh-CN" altLang="en-US" b="1" dirty="0">
              <a:solidFill>
                <a:schemeClr val="accent3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2" name="Group 14"/>
          <p:cNvGrpSpPr/>
          <p:nvPr/>
        </p:nvGrpSpPr>
        <p:grpSpPr>
          <a:xfrm>
            <a:off x="3921921" y="1456420"/>
            <a:ext cx="2916324" cy="307777"/>
            <a:chOff x="5349226" y="1997656"/>
            <a:chExt cx="4272984" cy="731102"/>
          </a:xfrm>
          <a:solidFill>
            <a:schemeClr val="accent1"/>
          </a:solidFill>
        </p:grpSpPr>
        <p:sp>
          <p:nvSpPr>
            <p:cNvPr id="94" name="燕尾形 18"/>
            <p:cNvSpPr/>
            <p:nvPr/>
          </p:nvSpPr>
          <p:spPr>
            <a:xfrm rot="10800000">
              <a:off x="5349226" y="2010956"/>
              <a:ext cx="4272984" cy="670899"/>
            </a:xfrm>
            <a:prstGeom prst="chevron">
              <a:avLst>
                <a:gd name="adj" fmla="val 67746"/>
              </a:avLst>
            </a:pr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6618236" y="1997656"/>
              <a:ext cx="1322794" cy="731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zh-CN" altLang="en-US" sz="14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工作回顾</a:t>
              </a:r>
              <a:endParaRPr lang="zh-CN" altLang="zh-CN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3" name="Group 15"/>
          <p:cNvGrpSpPr/>
          <p:nvPr/>
        </p:nvGrpSpPr>
        <p:grpSpPr>
          <a:xfrm>
            <a:off x="3937319" y="2140496"/>
            <a:ext cx="2916706" cy="307777"/>
            <a:chOff x="2569789" y="3646464"/>
            <a:chExt cx="4272984" cy="731102"/>
          </a:xfrm>
          <a:solidFill>
            <a:schemeClr val="accent2"/>
          </a:solidFill>
        </p:grpSpPr>
        <p:sp>
          <p:nvSpPr>
            <p:cNvPr id="97" name="燕尾形 20"/>
            <p:cNvSpPr/>
            <p:nvPr/>
          </p:nvSpPr>
          <p:spPr>
            <a:xfrm>
              <a:off x="2569789" y="3646467"/>
              <a:ext cx="4272984" cy="670899"/>
            </a:xfrm>
            <a:prstGeom prst="chevron">
              <a:avLst>
                <a:gd name="adj" fmla="val 67746"/>
              </a:avLst>
            </a:pr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3818321" y="3646464"/>
              <a:ext cx="1322621" cy="731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zh-CN" altLang="en-US" sz="140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工作体会</a:t>
              </a:r>
              <a:endParaRPr lang="zh-CN" altLang="zh-CN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4" name="Group 17"/>
          <p:cNvGrpSpPr/>
          <p:nvPr/>
        </p:nvGrpSpPr>
        <p:grpSpPr>
          <a:xfrm>
            <a:off x="3885917" y="2840565"/>
            <a:ext cx="2916324" cy="307777"/>
            <a:chOff x="5349226" y="5317911"/>
            <a:chExt cx="4272984" cy="731102"/>
          </a:xfrm>
          <a:solidFill>
            <a:schemeClr val="accent3"/>
          </a:solidFill>
        </p:grpSpPr>
        <p:sp>
          <p:nvSpPr>
            <p:cNvPr id="100" name="燕尾形 23"/>
            <p:cNvSpPr/>
            <p:nvPr/>
          </p:nvSpPr>
          <p:spPr>
            <a:xfrm rot="10800000">
              <a:off x="5349226" y="5365450"/>
              <a:ext cx="4272984" cy="670899"/>
            </a:xfrm>
            <a:prstGeom prst="chevron">
              <a:avLst>
                <a:gd name="adj" fmla="val 67746"/>
              </a:avLst>
            </a:pr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6670989" y="5317911"/>
              <a:ext cx="1322794" cy="731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zh-CN" altLang="en-US" sz="14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自我评价</a:t>
              </a:r>
              <a:endParaRPr lang="zh-CN" altLang="zh-CN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49" name="TextBox 48"/>
          <p:cNvSpPr txBox="1"/>
          <p:nvPr/>
        </p:nvSpPr>
        <p:spPr>
          <a:xfrm>
            <a:off x="7092280" y="3653391"/>
            <a:ext cx="830099" cy="346249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en-US" altLang="zh-CN" b="1" dirty="0">
                <a:solidFill>
                  <a:schemeClr val="accent4"/>
                </a:solidFill>
                <a:latin typeface="微软雅黑" pitchFamily="34" charset="-122"/>
                <a:ea typeface="微软雅黑" pitchFamily="34" charset="-122"/>
              </a:rPr>
              <a:t>Part 4</a:t>
            </a:r>
            <a:endParaRPr lang="zh-CN" altLang="en-US" b="1" dirty="0">
              <a:solidFill>
                <a:schemeClr val="accent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5" name="Group 15"/>
          <p:cNvGrpSpPr/>
          <p:nvPr/>
        </p:nvGrpSpPr>
        <p:grpSpPr>
          <a:xfrm>
            <a:off x="3995554" y="3605363"/>
            <a:ext cx="2916706" cy="307777"/>
            <a:chOff x="2569789" y="3619632"/>
            <a:chExt cx="4272984" cy="731102"/>
          </a:xfrm>
          <a:solidFill>
            <a:schemeClr val="accent4"/>
          </a:solidFill>
        </p:grpSpPr>
        <p:sp>
          <p:nvSpPr>
            <p:cNvPr id="51" name="燕尾形 20"/>
            <p:cNvSpPr/>
            <p:nvPr/>
          </p:nvSpPr>
          <p:spPr>
            <a:xfrm>
              <a:off x="2569789" y="3646467"/>
              <a:ext cx="4272984" cy="670899"/>
            </a:xfrm>
            <a:prstGeom prst="chevron">
              <a:avLst>
                <a:gd name="adj" fmla="val 67746"/>
              </a:avLst>
            </a:pr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3730760" y="3619632"/>
              <a:ext cx="1322621" cy="731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未来规划</a:t>
              </a:r>
              <a:endParaRPr lang="zh-CN" altLang="zh-CN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30" name="TextBox 29"/>
          <p:cNvSpPr txBox="1">
            <a:spLocks noChangeArrowheads="1"/>
          </p:cNvSpPr>
          <p:nvPr/>
        </p:nvSpPr>
        <p:spPr bwMode="auto">
          <a:xfrm>
            <a:off x="323528" y="2362907"/>
            <a:ext cx="1332148" cy="4616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  录</a:t>
            </a:r>
          </a:p>
        </p:txBody>
      </p:sp>
    </p:spTree>
    <p:extLst>
      <p:ext uri="{BB962C8B-B14F-4D97-AF65-F5344CB8AC3E}">
        <p14:creationId xmlns:p14="http://schemas.microsoft.com/office/powerpoint/2010/main" val="173325965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500"/>
                            </p:stCondLst>
                            <p:childTnLst>
                              <p:par>
                                <p:cTn id="47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1" grpId="0"/>
      <p:bldP spid="82" grpId="0"/>
      <p:bldP spid="83" grpId="0"/>
      <p:bldP spid="49" grpId="0"/>
      <p:bldP spid="3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A8D292DD-9F81-4BFD-923B-8FDFA37C0725}"/>
              </a:ext>
            </a:extLst>
          </p:cNvPr>
          <p:cNvGrpSpPr/>
          <p:nvPr/>
        </p:nvGrpSpPr>
        <p:grpSpPr>
          <a:xfrm>
            <a:off x="2441774" y="1454837"/>
            <a:ext cx="1139209" cy="1132467"/>
            <a:chOff x="2441774" y="1454837"/>
            <a:chExt cx="1139209" cy="1132467"/>
          </a:xfrm>
        </p:grpSpPr>
        <p:grpSp>
          <p:nvGrpSpPr>
            <p:cNvPr id="2" name="组合 1">
              <a:extLst>
                <a:ext uri="{FF2B5EF4-FFF2-40B4-BE49-F238E27FC236}">
                  <a16:creationId xmlns:a16="http://schemas.microsoft.com/office/drawing/2014/main" id="{C628E588-AEF8-4D47-90A5-469C5C687002}"/>
                </a:ext>
              </a:extLst>
            </p:cNvPr>
            <p:cNvGrpSpPr/>
            <p:nvPr/>
          </p:nvGrpSpPr>
          <p:grpSpPr>
            <a:xfrm>
              <a:off x="2441774" y="1454837"/>
              <a:ext cx="1139209" cy="1132467"/>
              <a:chOff x="1994476" y="1478565"/>
              <a:chExt cx="1139209" cy="1132467"/>
            </a:xfrm>
          </p:grpSpPr>
          <p:sp>
            <p:nvSpPr>
              <p:cNvPr id="44" name="泪滴形 43"/>
              <p:cNvSpPr/>
              <p:nvPr/>
            </p:nvSpPr>
            <p:spPr>
              <a:xfrm rot="8100000">
                <a:off x="1994476" y="1478565"/>
                <a:ext cx="1139209" cy="1132467"/>
              </a:xfrm>
              <a:prstGeom prst="teardrop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3175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8577" tIns="34289" rIns="68577" bIns="34289" rtlCol="0" anchor="ctr"/>
              <a:lstStyle/>
              <a:p>
                <a:pPr algn="ctr"/>
                <a:endParaRPr lang="zh-CN" altLang="en-US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45" name="椭圆 44"/>
              <p:cNvSpPr/>
              <p:nvPr/>
            </p:nvSpPr>
            <p:spPr>
              <a:xfrm>
                <a:off x="2103715" y="1584371"/>
                <a:ext cx="925609" cy="920129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8577" tIns="34289" rIns="68577" bIns="34289" rtlCol="0" anchor="ctr"/>
              <a:lstStyle/>
              <a:p>
                <a:pPr algn="ctr"/>
                <a:endParaRPr lang="zh-CN" altLang="en-US" dirty="0"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46" name="文本框 45"/>
            <p:cNvSpPr txBox="1"/>
            <p:nvPr/>
          </p:nvSpPr>
          <p:spPr>
            <a:xfrm>
              <a:off x="2708165" y="1900607"/>
              <a:ext cx="606425" cy="284654"/>
            </a:xfrm>
            <a:prstGeom prst="rect">
              <a:avLst/>
            </a:prstGeom>
            <a:noFill/>
          </p:spPr>
          <p:txBody>
            <a:bodyPr wrap="square" lIns="68577" tIns="34289" rIns="68577" bIns="34289" rtlCol="0">
              <a:spAutoFit/>
            </a:bodyPr>
            <a:lstStyle>
              <a:defPPr>
                <a:defRPr lang="zh-CN"/>
              </a:defPPr>
              <a:lvl1pPr algn="ctr">
                <a:defRPr sz="3200">
                  <a:solidFill>
                    <a:schemeClr val="tx1">
                      <a:lumMod val="65000"/>
                      <a:lumOff val="35000"/>
                    </a:schemeClr>
                  </a:solidFill>
                </a:defRPr>
              </a:lvl1pPr>
            </a:lstStyle>
            <a:p>
              <a:r>
                <a:rPr lang="en-US" altLang="zh-CN" sz="1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" panose="020B0606030504020204" pitchFamily="34" charset="0"/>
                  <a:sym typeface="Arial" panose="020B0604020202020204" pitchFamily="34" charset="0"/>
                </a:rPr>
                <a:t>1</a:t>
              </a:r>
            </a:p>
          </p:txBody>
        </p:sp>
      </p:grpSp>
      <p:cxnSp>
        <p:nvCxnSpPr>
          <p:cNvPr id="47" name="直接箭头连接符 46"/>
          <p:cNvCxnSpPr/>
          <p:nvPr/>
        </p:nvCxnSpPr>
        <p:spPr>
          <a:xfrm>
            <a:off x="1115616" y="3342812"/>
            <a:ext cx="7173687" cy="0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圆角矩形 82"/>
          <p:cNvSpPr/>
          <p:nvPr/>
        </p:nvSpPr>
        <p:spPr>
          <a:xfrm>
            <a:off x="2213552" y="3165432"/>
            <a:ext cx="1625593" cy="32463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7" tIns="34289" rIns="68577" bIns="34289" rtlCol="0" anchor="ctr"/>
          <a:lstStyle/>
          <a:p>
            <a:pPr algn="ctr"/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对接项目</a:t>
            </a:r>
            <a:endParaRPr lang="en-US" altLang="zh-CN" sz="1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anose="020B0606030504020204" pitchFamily="34" charset="0"/>
              <a:sym typeface="Arial" panose="020B0604020202020204" pitchFamily="34" charset="0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1D4BEBE1-EED6-4E8D-BA1F-6E4E8581D21F}"/>
              </a:ext>
            </a:extLst>
          </p:cNvPr>
          <p:cNvGrpSpPr/>
          <p:nvPr/>
        </p:nvGrpSpPr>
        <p:grpSpPr>
          <a:xfrm>
            <a:off x="5496946" y="1478565"/>
            <a:ext cx="1139209" cy="1132467"/>
            <a:chOff x="5496946" y="1478565"/>
            <a:chExt cx="1139209" cy="1132467"/>
          </a:xfrm>
        </p:grpSpPr>
        <p:sp>
          <p:nvSpPr>
            <p:cNvPr id="88" name="泪滴形 87"/>
            <p:cNvSpPr/>
            <p:nvPr/>
          </p:nvSpPr>
          <p:spPr>
            <a:xfrm rot="8100000">
              <a:off x="5496946" y="1478565"/>
              <a:ext cx="1139209" cy="1132467"/>
            </a:xfrm>
            <a:prstGeom prst="teardrop">
              <a:avLst/>
            </a:prstGeom>
            <a:solidFill>
              <a:schemeClr val="bg1"/>
            </a:solidFill>
            <a:ln>
              <a:noFill/>
            </a:ln>
            <a:effectLst>
              <a:outerShdw blurRad="3175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77" tIns="34289" rIns="68577" bIns="34289"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89" name="椭圆 88"/>
            <p:cNvSpPr/>
            <p:nvPr/>
          </p:nvSpPr>
          <p:spPr>
            <a:xfrm>
              <a:off x="5606184" y="1584371"/>
              <a:ext cx="925609" cy="920129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77" tIns="34289" rIns="68577" bIns="34289"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90" name="文本框 89"/>
            <p:cNvSpPr txBox="1"/>
            <p:nvPr/>
          </p:nvSpPr>
          <p:spPr>
            <a:xfrm>
              <a:off x="5765776" y="1888587"/>
              <a:ext cx="606425" cy="284654"/>
            </a:xfrm>
            <a:prstGeom prst="rect">
              <a:avLst/>
            </a:prstGeom>
            <a:noFill/>
          </p:spPr>
          <p:txBody>
            <a:bodyPr wrap="square" lIns="68577" tIns="34289" rIns="68577" bIns="34289" rtlCol="0">
              <a:spAutoFit/>
            </a:bodyPr>
            <a:lstStyle>
              <a:defPPr>
                <a:defRPr lang="zh-CN"/>
              </a:defPPr>
              <a:lvl1pPr algn="ctr">
                <a:defRPr sz="3200">
                  <a:solidFill>
                    <a:schemeClr val="tx1">
                      <a:lumMod val="65000"/>
                      <a:lumOff val="35000"/>
                    </a:schemeClr>
                  </a:solidFill>
                </a:defRPr>
              </a:lvl1pPr>
            </a:lstStyle>
            <a:p>
              <a:r>
                <a:rPr lang="en-US" altLang="zh-CN" sz="1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" panose="020B0606030504020204" pitchFamily="34" charset="0"/>
                  <a:sym typeface="Arial" panose="020B0604020202020204" pitchFamily="34" charset="0"/>
                </a:rPr>
                <a:t>2</a:t>
              </a:r>
            </a:p>
          </p:txBody>
        </p:sp>
      </p:grpSp>
      <p:sp>
        <p:nvSpPr>
          <p:cNvPr id="91" name="圆角矩形 90"/>
          <p:cNvSpPr/>
          <p:nvPr/>
        </p:nvSpPr>
        <p:spPr>
          <a:xfrm>
            <a:off x="5412869" y="3179504"/>
            <a:ext cx="1427383" cy="324639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7" tIns="34289" rIns="68577" bIns="34289" rtlCol="0" anchor="ctr"/>
          <a:lstStyle/>
          <a:p>
            <a:pPr algn="ctr"/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开发通知书</a:t>
            </a:r>
            <a:endParaRPr lang="en-US" altLang="zh-CN" sz="1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anose="020B0606030504020204" pitchFamily="34" charset="0"/>
              <a:sym typeface="Arial" panose="020B0604020202020204" pitchFamily="34" charset="0"/>
            </a:endParaRPr>
          </a:p>
        </p:txBody>
      </p:sp>
      <p:sp>
        <p:nvSpPr>
          <p:cNvPr id="18" name="文本框 37"/>
          <p:cNvSpPr txBox="1"/>
          <p:nvPr/>
        </p:nvSpPr>
        <p:spPr>
          <a:xfrm>
            <a:off x="359532" y="340296"/>
            <a:ext cx="1836172" cy="315475"/>
          </a:xfrm>
          <a:prstGeom prst="rect">
            <a:avLst/>
          </a:prstGeom>
          <a:noFill/>
        </p:spPr>
        <p:txBody>
          <a:bodyPr wrap="square" lIns="68584" tIns="34292" rIns="68584" bIns="34292" rtlCol="0">
            <a:spAutoFit/>
          </a:bodyPr>
          <a:lstStyle/>
          <a:p>
            <a:pPr lvl="0" algn="dist"/>
            <a:r>
              <a:rPr lang="zh-CN" altLang="en-US" sz="1600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合肥</a:t>
            </a:r>
            <a:r>
              <a:rPr lang="en-US" altLang="zh-CN" sz="1600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AFC</a:t>
            </a:r>
            <a:endParaRPr lang="zh-CN" altLang="en-US" sz="1600" dirty="0">
              <a:solidFill>
                <a:schemeClr val="accent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A47988B9-9520-4332-BA02-F9B94BCD55A6}"/>
              </a:ext>
            </a:extLst>
          </p:cNvPr>
          <p:cNvSpPr txBox="1"/>
          <p:nvPr/>
        </p:nvSpPr>
        <p:spPr>
          <a:xfrm>
            <a:off x="2064042" y="3563577"/>
            <a:ext cx="1924611" cy="207747"/>
          </a:xfrm>
          <a:prstGeom prst="rect">
            <a:avLst/>
          </a:prstGeom>
          <a:noFill/>
        </p:spPr>
        <p:txBody>
          <a:bodyPr wrap="square" lIns="68577" tIns="34289" rIns="68577" bIns="34289" rtlCol="0">
            <a:spAutoFit/>
          </a:bodyPr>
          <a:lstStyle/>
          <a:p>
            <a:pPr algn="ctr"/>
            <a:r>
              <a:rPr lang="zh-CN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熟悉项目框架</a:t>
            </a:r>
            <a:r>
              <a:rPr lang="en-US" altLang="zh-CN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/</a:t>
            </a:r>
            <a:r>
              <a:rPr lang="zh-CN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明确目标任务</a:t>
            </a:r>
            <a:endParaRPr lang="en-US" altLang="zh-CN" sz="9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anose="020B0606030504020204" pitchFamily="34" charset="0"/>
              <a:sym typeface="Arial" panose="020B0604020202020204" pitchFamily="34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D4D6372C-5DCE-4153-B467-A293334BEE21}"/>
              </a:ext>
            </a:extLst>
          </p:cNvPr>
          <p:cNvSpPr txBox="1"/>
          <p:nvPr/>
        </p:nvSpPr>
        <p:spPr>
          <a:xfrm>
            <a:off x="4932040" y="3577649"/>
            <a:ext cx="2420084" cy="207747"/>
          </a:xfrm>
          <a:prstGeom prst="rect">
            <a:avLst/>
          </a:prstGeom>
          <a:noFill/>
        </p:spPr>
        <p:txBody>
          <a:bodyPr wrap="square" lIns="68577" tIns="34289" rIns="68577" bIns="34289" rtlCol="0">
            <a:spAutoFit/>
          </a:bodyPr>
          <a:lstStyle/>
          <a:p>
            <a:pPr algn="ctr"/>
            <a:r>
              <a:rPr lang="zh-CN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票卡</a:t>
            </a:r>
            <a:r>
              <a:rPr lang="en-US" altLang="zh-CN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SC</a:t>
            </a:r>
            <a:r>
              <a:rPr lang="zh-CN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通知书</a:t>
            </a:r>
            <a:r>
              <a:rPr lang="en-US" altLang="zh-CN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/</a:t>
            </a:r>
            <a:r>
              <a:rPr lang="zh-CN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现金</a:t>
            </a:r>
            <a:r>
              <a:rPr lang="en-US" altLang="zh-CN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SC</a:t>
            </a:r>
            <a:r>
              <a:rPr lang="zh-CN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通知书</a:t>
            </a:r>
            <a:r>
              <a:rPr lang="en-US" altLang="zh-CN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/</a:t>
            </a:r>
            <a:r>
              <a:rPr lang="zh-CN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现金</a:t>
            </a:r>
            <a:r>
              <a:rPr lang="en-US" altLang="zh-CN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LC</a:t>
            </a:r>
            <a:r>
              <a:rPr lang="zh-CN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通知书</a:t>
            </a:r>
            <a:endParaRPr lang="en-US" altLang="zh-CN" sz="9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anose="020B0606030504020204" pitchFamily="34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204621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" grpId="0" animBg="1"/>
      <p:bldP spid="91" grpId="0" animBg="1"/>
      <p:bldP spid="15" grpId="0"/>
      <p:bldP spid="1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37"/>
          <p:cNvSpPr txBox="1"/>
          <p:nvPr/>
        </p:nvSpPr>
        <p:spPr>
          <a:xfrm>
            <a:off x="359532" y="340296"/>
            <a:ext cx="1836172" cy="315475"/>
          </a:xfrm>
          <a:prstGeom prst="rect">
            <a:avLst/>
          </a:prstGeom>
          <a:noFill/>
        </p:spPr>
        <p:txBody>
          <a:bodyPr wrap="square" lIns="68584" tIns="34292" rIns="68584" bIns="34292" rtlCol="0">
            <a:spAutoFit/>
          </a:bodyPr>
          <a:lstStyle/>
          <a:p>
            <a:pPr lvl="0" algn="dist"/>
            <a:r>
              <a:rPr lang="zh-CN" altLang="en-US" sz="1600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合肥</a:t>
            </a:r>
            <a:r>
              <a:rPr lang="en-US" altLang="zh-CN" sz="1600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AFC</a:t>
            </a:r>
            <a:endParaRPr lang="zh-CN" altLang="en-US" sz="1600" dirty="0">
              <a:solidFill>
                <a:schemeClr val="accent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01B54BB-0652-4267-8265-1B4C0044DF9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770461"/>
            <a:ext cx="5811788" cy="135901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A391246-B571-4EDE-91FB-5F600CAFFC3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6798" y="746141"/>
            <a:ext cx="1959658" cy="2617154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344AA040-5944-4D3D-AEE5-7AAF4BA80DC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2190532"/>
            <a:ext cx="3060340" cy="2394166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AE4E77A3-343B-4E09-AF29-51537B6659A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9730" y="2188618"/>
            <a:ext cx="3060340" cy="2396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390509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D581043F-0E89-47DC-A9DF-DF2A3EFF3F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5088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F56ED1DD-A4B5-42DA-A41D-BA679C951730}"/>
              </a:ext>
            </a:extLst>
          </p:cNvPr>
          <p:cNvSpPr/>
          <p:nvPr/>
        </p:nvSpPr>
        <p:spPr>
          <a:xfrm>
            <a:off x="485546" y="516397"/>
            <a:ext cx="8172908" cy="4176464"/>
          </a:xfrm>
          <a:prstGeom prst="rect">
            <a:avLst/>
          </a:prstGeom>
          <a:solidFill>
            <a:srgbClr val="F9F9F9"/>
          </a:solidFill>
          <a:ln>
            <a:noFill/>
          </a:ln>
          <a:effectLst>
            <a:outerShdw blurRad="2921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995936" y="1888468"/>
            <a:ext cx="830099" cy="346249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en-US" altLang="zh-CN" b="1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Part 2</a:t>
            </a:r>
            <a:endParaRPr lang="zh-CN" altLang="en-US" b="1" dirty="0">
              <a:solidFill>
                <a:schemeClr val="accent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2" name="Group 14"/>
          <p:cNvGrpSpPr/>
          <p:nvPr/>
        </p:nvGrpSpPr>
        <p:grpSpPr>
          <a:xfrm>
            <a:off x="3059832" y="2270721"/>
            <a:ext cx="2664296" cy="360040"/>
            <a:chOff x="5349226" y="2010956"/>
            <a:chExt cx="4272984" cy="670899"/>
          </a:xfrm>
          <a:solidFill>
            <a:schemeClr val="accent1"/>
          </a:solidFill>
        </p:grpSpPr>
        <p:sp>
          <p:nvSpPr>
            <p:cNvPr id="6" name="燕尾形 18"/>
            <p:cNvSpPr/>
            <p:nvPr/>
          </p:nvSpPr>
          <p:spPr>
            <a:xfrm rot="10800000">
              <a:off x="5349226" y="2010956"/>
              <a:ext cx="4272984" cy="670899"/>
            </a:xfrm>
            <a:prstGeom prst="chevron">
              <a:avLst>
                <a:gd name="adj" fmla="val 67746"/>
              </a:avLst>
            </a:pr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711173" y="2059649"/>
              <a:ext cx="1447924" cy="5735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lvl="0"/>
              <a:r>
                <a:rPr lang="zh-CN" altLang="en-US" sz="14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工作体会</a:t>
              </a:r>
              <a:endParaRPr lang="zh-CN" altLang="zh-CN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1249814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7"/>
          <p:cNvSpPr>
            <a:spLocks noChangeAspect="1"/>
          </p:cNvSpPr>
          <p:nvPr/>
        </p:nvSpPr>
        <p:spPr bwMode="auto">
          <a:xfrm>
            <a:off x="1403463" y="1485964"/>
            <a:ext cx="2816742" cy="3659132"/>
          </a:xfrm>
          <a:custGeom>
            <a:avLst/>
            <a:gdLst>
              <a:gd name="T0" fmla="*/ 401 w 1218"/>
              <a:gd name="T1" fmla="*/ 1586 h 1586"/>
              <a:gd name="T2" fmla="*/ 665 w 1218"/>
              <a:gd name="T3" fmla="*/ 1586 h 1586"/>
              <a:gd name="T4" fmla="*/ 647 w 1218"/>
              <a:gd name="T5" fmla="*/ 1268 h 1586"/>
              <a:gd name="T6" fmla="*/ 765 w 1218"/>
              <a:gd name="T7" fmla="*/ 746 h 1586"/>
              <a:gd name="T8" fmla="*/ 1178 w 1218"/>
              <a:gd name="T9" fmla="*/ 746 h 1586"/>
              <a:gd name="T10" fmla="*/ 775 w 1218"/>
              <a:gd name="T11" fmla="*/ 674 h 1586"/>
              <a:gd name="T12" fmla="*/ 1218 w 1218"/>
              <a:gd name="T13" fmla="*/ 459 h 1586"/>
              <a:gd name="T14" fmla="*/ 945 w 1218"/>
              <a:gd name="T15" fmla="*/ 448 h 1586"/>
              <a:gd name="T16" fmla="*/ 952 w 1218"/>
              <a:gd name="T17" fmla="*/ 198 h 1586"/>
              <a:gd name="T18" fmla="*/ 821 w 1218"/>
              <a:gd name="T19" fmla="*/ 523 h 1586"/>
              <a:gd name="T20" fmla="*/ 632 w 1218"/>
              <a:gd name="T21" fmla="*/ 746 h 1586"/>
              <a:gd name="T22" fmla="*/ 821 w 1218"/>
              <a:gd name="T23" fmla="*/ 208 h 1586"/>
              <a:gd name="T24" fmla="*/ 608 w 1218"/>
              <a:gd name="T25" fmla="*/ 360 h 1586"/>
              <a:gd name="T26" fmla="*/ 313 w 1218"/>
              <a:gd name="T27" fmla="*/ 26 h 1586"/>
              <a:gd name="T28" fmla="*/ 541 w 1218"/>
              <a:gd name="T29" fmla="*/ 318 h 1586"/>
              <a:gd name="T30" fmla="*/ 321 w 1218"/>
              <a:gd name="T31" fmla="*/ 217 h 1586"/>
              <a:gd name="T32" fmla="*/ 113 w 1218"/>
              <a:gd name="T33" fmla="*/ 107 h 1586"/>
              <a:gd name="T34" fmla="*/ 321 w 1218"/>
              <a:gd name="T35" fmla="*/ 240 h 1586"/>
              <a:gd name="T36" fmla="*/ 557 w 1218"/>
              <a:gd name="T37" fmla="*/ 448 h 1586"/>
              <a:gd name="T38" fmla="*/ 577 w 1218"/>
              <a:gd name="T39" fmla="*/ 904 h 1586"/>
              <a:gd name="T40" fmla="*/ 377 w 1218"/>
              <a:gd name="T41" fmla="*/ 693 h 1586"/>
              <a:gd name="T42" fmla="*/ 299 w 1218"/>
              <a:gd name="T43" fmla="*/ 407 h 1586"/>
              <a:gd name="T44" fmla="*/ 275 w 1218"/>
              <a:gd name="T45" fmla="*/ 648 h 1586"/>
              <a:gd name="T46" fmla="*/ 0 w 1218"/>
              <a:gd name="T47" fmla="*/ 662 h 1586"/>
              <a:gd name="T48" fmla="*/ 321 w 1218"/>
              <a:gd name="T49" fmla="*/ 710 h 1586"/>
              <a:gd name="T50" fmla="*/ 513 w 1218"/>
              <a:gd name="T51" fmla="*/ 980 h 1586"/>
              <a:gd name="T52" fmla="*/ 125 w 1218"/>
              <a:gd name="T53" fmla="*/ 1038 h 1586"/>
              <a:gd name="T54" fmla="*/ 501 w 1218"/>
              <a:gd name="T55" fmla="*/ 1050 h 1586"/>
              <a:gd name="T56" fmla="*/ 401 w 1218"/>
              <a:gd name="T57" fmla="*/ 1586 h 15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1218" h="1586">
                <a:moveTo>
                  <a:pt x="401" y="1586"/>
                </a:moveTo>
                <a:cubicBezTo>
                  <a:pt x="665" y="1586"/>
                  <a:pt x="665" y="1586"/>
                  <a:pt x="665" y="1586"/>
                </a:cubicBezTo>
                <a:cubicBezTo>
                  <a:pt x="665" y="1586"/>
                  <a:pt x="659" y="1456"/>
                  <a:pt x="647" y="1268"/>
                </a:cubicBezTo>
                <a:cubicBezTo>
                  <a:pt x="635" y="1080"/>
                  <a:pt x="629" y="840"/>
                  <a:pt x="765" y="746"/>
                </a:cubicBezTo>
                <a:cubicBezTo>
                  <a:pt x="901" y="652"/>
                  <a:pt x="1096" y="648"/>
                  <a:pt x="1178" y="746"/>
                </a:cubicBezTo>
                <a:cubicBezTo>
                  <a:pt x="1178" y="746"/>
                  <a:pt x="1017" y="568"/>
                  <a:pt x="775" y="674"/>
                </a:cubicBezTo>
                <a:cubicBezTo>
                  <a:pt x="775" y="674"/>
                  <a:pt x="912" y="370"/>
                  <a:pt x="1218" y="459"/>
                </a:cubicBezTo>
                <a:cubicBezTo>
                  <a:pt x="1218" y="459"/>
                  <a:pt x="1081" y="404"/>
                  <a:pt x="945" y="448"/>
                </a:cubicBezTo>
                <a:cubicBezTo>
                  <a:pt x="945" y="448"/>
                  <a:pt x="1022" y="359"/>
                  <a:pt x="952" y="198"/>
                </a:cubicBezTo>
                <a:cubicBezTo>
                  <a:pt x="952" y="198"/>
                  <a:pt x="1027" y="402"/>
                  <a:pt x="821" y="523"/>
                </a:cubicBezTo>
                <a:cubicBezTo>
                  <a:pt x="714" y="586"/>
                  <a:pt x="632" y="746"/>
                  <a:pt x="632" y="746"/>
                </a:cubicBezTo>
                <a:cubicBezTo>
                  <a:pt x="632" y="746"/>
                  <a:pt x="551" y="236"/>
                  <a:pt x="821" y="208"/>
                </a:cubicBezTo>
                <a:cubicBezTo>
                  <a:pt x="821" y="208"/>
                  <a:pt x="668" y="205"/>
                  <a:pt x="608" y="360"/>
                </a:cubicBezTo>
                <a:cubicBezTo>
                  <a:pt x="608" y="360"/>
                  <a:pt x="557" y="0"/>
                  <a:pt x="313" y="26"/>
                </a:cubicBezTo>
                <a:cubicBezTo>
                  <a:pt x="313" y="26"/>
                  <a:pt x="521" y="8"/>
                  <a:pt x="541" y="318"/>
                </a:cubicBezTo>
                <a:cubicBezTo>
                  <a:pt x="541" y="318"/>
                  <a:pt x="482" y="198"/>
                  <a:pt x="321" y="217"/>
                </a:cubicBezTo>
                <a:cubicBezTo>
                  <a:pt x="161" y="236"/>
                  <a:pt x="113" y="107"/>
                  <a:pt x="113" y="107"/>
                </a:cubicBezTo>
                <a:cubicBezTo>
                  <a:pt x="113" y="107"/>
                  <a:pt x="154" y="229"/>
                  <a:pt x="321" y="240"/>
                </a:cubicBezTo>
                <a:cubicBezTo>
                  <a:pt x="489" y="252"/>
                  <a:pt x="555" y="378"/>
                  <a:pt x="557" y="448"/>
                </a:cubicBezTo>
                <a:cubicBezTo>
                  <a:pt x="559" y="518"/>
                  <a:pt x="577" y="904"/>
                  <a:pt x="577" y="904"/>
                </a:cubicBezTo>
                <a:cubicBezTo>
                  <a:pt x="577" y="904"/>
                  <a:pt x="485" y="767"/>
                  <a:pt x="377" y="693"/>
                </a:cubicBezTo>
                <a:cubicBezTo>
                  <a:pt x="269" y="618"/>
                  <a:pt x="229" y="510"/>
                  <a:pt x="299" y="407"/>
                </a:cubicBezTo>
                <a:cubicBezTo>
                  <a:pt x="299" y="407"/>
                  <a:pt x="213" y="494"/>
                  <a:pt x="275" y="648"/>
                </a:cubicBezTo>
                <a:cubicBezTo>
                  <a:pt x="275" y="648"/>
                  <a:pt x="135" y="592"/>
                  <a:pt x="0" y="662"/>
                </a:cubicBezTo>
                <a:cubicBezTo>
                  <a:pt x="0" y="662"/>
                  <a:pt x="192" y="586"/>
                  <a:pt x="321" y="710"/>
                </a:cubicBezTo>
                <a:cubicBezTo>
                  <a:pt x="451" y="834"/>
                  <a:pt x="513" y="980"/>
                  <a:pt x="513" y="980"/>
                </a:cubicBezTo>
                <a:cubicBezTo>
                  <a:pt x="513" y="980"/>
                  <a:pt x="297" y="886"/>
                  <a:pt x="125" y="1038"/>
                </a:cubicBezTo>
                <a:cubicBezTo>
                  <a:pt x="125" y="1038"/>
                  <a:pt x="431" y="886"/>
                  <a:pt x="501" y="1050"/>
                </a:cubicBezTo>
                <a:cubicBezTo>
                  <a:pt x="571" y="1214"/>
                  <a:pt x="551" y="1440"/>
                  <a:pt x="401" y="1586"/>
                </a:cubicBezTo>
                <a:close/>
              </a:path>
            </a:pathLst>
          </a:custGeom>
          <a:solidFill>
            <a:schemeClr val="bg1">
              <a:lumMod val="65000"/>
              <a:alpha val="78000"/>
            </a:schemeClr>
          </a:solidFill>
          <a:ln>
            <a:noFill/>
          </a:ln>
        </p:spPr>
        <p:txBody>
          <a:bodyPr lIns="68415" tIns="34209" rIns="68415" bIns="34209"/>
          <a:lstStyle/>
          <a:p>
            <a:pPr defTabSz="825818">
              <a:defRPr/>
            </a:pPr>
            <a:endParaRPr lang="en-US" sz="1600" dirty="0">
              <a:solidFill>
                <a:srgbClr val="FFD85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Oval 38"/>
          <p:cNvSpPr/>
          <p:nvPr/>
        </p:nvSpPr>
        <p:spPr>
          <a:xfrm>
            <a:off x="3889316" y="2982523"/>
            <a:ext cx="792544" cy="79301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825818">
              <a:defRPr/>
            </a:pPr>
            <a:endParaRPr lang="en-US" altLang="zh-CN" sz="9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980843" y="1433961"/>
            <a:ext cx="504055" cy="43088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defTabSz="825818"/>
            <a:r>
              <a:rPr lang="zh-CN" altLang="en-US" sz="11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认真负责</a:t>
            </a:r>
          </a:p>
        </p:txBody>
      </p:sp>
      <p:sp>
        <p:nvSpPr>
          <p:cNvPr id="32" name="Oval 35"/>
          <p:cNvSpPr/>
          <p:nvPr/>
        </p:nvSpPr>
        <p:spPr bwMode="auto">
          <a:xfrm>
            <a:off x="739584" y="2611388"/>
            <a:ext cx="703718" cy="704135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825818">
              <a:defRPr/>
            </a:pPr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834715" y="2748011"/>
            <a:ext cx="528287" cy="43088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defTabSz="825818"/>
            <a:r>
              <a:rPr lang="zh-CN" altLang="en-US" sz="11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团结和谐</a:t>
            </a:r>
          </a:p>
        </p:txBody>
      </p:sp>
      <p:sp>
        <p:nvSpPr>
          <p:cNvPr id="35" name="Oval 26"/>
          <p:cNvSpPr/>
          <p:nvPr/>
        </p:nvSpPr>
        <p:spPr bwMode="auto">
          <a:xfrm>
            <a:off x="4095039" y="2130112"/>
            <a:ext cx="693914" cy="694324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825818">
              <a:defRPr/>
            </a:pPr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4212585" y="2266294"/>
            <a:ext cx="46927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25818"/>
            <a:r>
              <a:rPr lang="zh-CN" altLang="en-US" sz="11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技术全面</a:t>
            </a:r>
          </a:p>
        </p:txBody>
      </p:sp>
      <p:sp>
        <p:nvSpPr>
          <p:cNvPr id="38" name="Oval 22"/>
          <p:cNvSpPr/>
          <p:nvPr/>
        </p:nvSpPr>
        <p:spPr bwMode="auto">
          <a:xfrm>
            <a:off x="2900822" y="1323909"/>
            <a:ext cx="650609" cy="650992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825818">
              <a:defRPr/>
            </a:pPr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055684" y="3163588"/>
            <a:ext cx="51631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25818"/>
            <a:r>
              <a:rPr lang="zh-CN" altLang="en-US" sz="11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高效管理</a:t>
            </a:r>
          </a:p>
        </p:txBody>
      </p:sp>
      <p:sp>
        <p:nvSpPr>
          <p:cNvPr id="41" name="Oval 18"/>
          <p:cNvSpPr/>
          <p:nvPr/>
        </p:nvSpPr>
        <p:spPr bwMode="auto">
          <a:xfrm>
            <a:off x="1551535" y="975126"/>
            <a:ext cx="679759" cy="680167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825818">
              <a:defRPr/>
            </a:pPr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659760" y="1090120"/>
            <a:ext cx="570605" cy="43088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defTabSz="825818"/>
            <a:r>
              <a:rPr lang="zh-CN" altLang="en-US" sz="11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探索精神</a:t>
            </a:r>
          </a:p>
        </p:txBody>
      </p:sp>
      <p:sp>
        <p:nvSpPr>
          <p:cNvPr id="43" name="Oval 18"/>
          <p:cNvSpPr/>
          <p:nvPr/>
        </p:nvSpPr>
        <p:spPr bwMode="auto">
          <a:xfrm>
            <a:off x="1414047" y="1655287"/>
            <a:ext cx="278221" cy="27838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415" tIns="34209" rIns="68415" bIns="34209" anchor="ctr"/>
          <a:lstStyle/>
          <a:p>
            <a:pPr algn="ctr" defTabSz="825818">
              <a:defRPr/>
            </a:pPr>
            <a:endParaRPr lang="en-US" altLang="zh-CN" sz="1600" dirty="0">
              <a:solidFill>
                <a:srgbClr val="FFD85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Oval 18"/>
          <p:cNvSpPr/>
          <p:nvPr/>
        </p:nvSpPr>
        <p:spPr bwMode="auto">
          <a:xfrm>
            <a:off x="1990142" y="2194938"/>
            <a:ext cx="278221" cy="278388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415" tIns="34209" rIns="68415" bIns="34209" anchor="ctr"/>
          <a:lstStyle/>
          <a:p>
            <a:pPr algn="ctr" defTabSz="825818">
              <a:defRPr/>
            </a:pPr>
            <a:endParaRPr lang="en-US" altLang="zh-CN" sz="1600" dirty="0">
              <a:solidFill>
                <a:srgbClr val="FFD85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Oval 18"/>
          <p:cNvSpPr/>
          <p:nvPr/>
        </p:nvSpPr>
        <p:spPr bwMode="auto">
          <a:xfrm>
            <a:off x="3582744" y="1802447"/>
            <a:ext cx="278221" cy="27838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415" tIns="34209" rIns="68415" bIns="34209" anchor="ctr"/>
          <a:lstStyle/>
          <a:p>
            <a:pPr algn="ctr" defTabSz="825818">
              <a:defRPr/>
            </a:pPr>
            <a:endParaRPr lang="en-US" altLang="zh-CN" sz="1600" dirty="0">
              <a:solidFill>
                <a:srgbClr val="FFD85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Oval 18"/>
          <p:cNvSpPr/>
          <p:nvPr/>
        </p:nvSpPr>
        <p:spPr bwMode="auto">
          <a:xfrm>
            <a:off x="1459441" y="3775535"/>
            <a:ext cx="278221" cy="27838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415" tIns="34209" rIns="68415" bIns="34209" anchor="ctr"/>
          <a:lstStyle/>
          <a:p>
            <a:pPr algn="ctr" defTabSz="825818">
              <a:defRPr/>
            </a:pPr>
            <a:endParaRPr lang="en-US" altLang="zh-CN" sz="1600" dirty="0">
              <a:solidFill>
                <a:srgbClr val="FFD85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文本框 37"/>
          <p:cNvSpPr txBox="1"/>
          <p:nvPr/>
        </p:nvSpPr>
        <p:spPr>
          <a:xfrm>
            <a:off x="395843" y="343347"/>
            <a:ext cx="1836172" cy="315475"/>
          </a:xfrm>
          <a:prstGeom prst="rect">
            <a:avLst/>
          </a:prstGeom>
          <a:noFill/>
        </p:spPr>
        <p:txBody>
          <a:bodyPr wrap="square" lIns="68584" tIns="34292" rIns="68584" bIns="34292" rtlCol="0">
            <a:spAutoFit/>
          </a:bodyPr>
          <a:lstStyle/>
          <a:p>
            <a:pPr lvl="0" algn="dist"/>
            <a:r>
              <a:rPr lang="zh-CN" altLang="en-US" sz="1600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工作体会</a:t>
            </a:r>
            <a:endParaRPr lang="zh-CN" altLang="zh-CN" sz="1600" dirty="0">
              <a:solidFill>
                <a:schemeClr val="accent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E513629-5E65-48EE-9B00-A954061777E0}"/>
              </a:ext>
            </a:extLst>
          </p:cNvPr>
          <p:cNvSpPr txBox="1"/>
          <p:nvPr/>
        </p:nvSpPr>
        <p:spPr>
          <a:xfrm>
            <a:off x="5251005" y="1521007"/>
            <a:ext cx="21916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积极探索新技术，主动试错。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6815B492-FD67-45F1-96CC-26747B2A6446}"/>
              </a:ext>
            </a:extLst>
          </p:cNvPr>
          <p:cNvSpPr txBox="1"/>
          <p:nvPr/>
        </p:nvSpPr>
        <p:spPr>
          <a:xfrm>
            <a:off x="5276012" y="3158222"/>
            <a:ext cx="176843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流程分明，职责分明。</a:t>
            </a:r>
            <a:endParaRPr lang="zh-CN" altLang="en-US" dirty="0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F283CDE6-980A-4D04-A5E2-AF9B97F22B61}"/>
              </a:ext>
            </a:extLst>
          </p:cNvPr>
          <p:cNvSpPr txBox="1"/>
          <p:nvPr/>
        </p:nvSpPr>
        <p:spPr>
          <a:xfrm>
            <a:off x="5251005" y="1927572"/>
            <a:ext cx="190949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对任务完成细节要求高。</a:t>
            </a:r>
            <a:endParaRPr lang="zh-CN" altLang="en-US" dirty="0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386199B1-58B6-4847-BA7C-F791D878A5C7}"/>
              </a:ext>
            </a:extLst>
          </p:cNvPr>
          <p:cNvSpPr txBox="1"/>
          <p:nvPr/>
        </p:nvSpPr>
        <p:spPr>
          <a:xfrm>
            <a:off x="5251005" y="2340258"/>
            <a:ext cx="289694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乐于分享知识，主动帮助同事完成任务。</a:t>
            </a:r>
            <a:endParaRPr lang="en-US" altLang="zh-CN" sz="11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D9422B82-B3A2-4BBC-98CE-1AAED9DBC6D6}"/>
              </a:ext>
            </a:extLst>
          </p:cNvPr>
          <p:cNvSpPr txBox="1"/>
          <p:nvPr/>
        </p:nvSpPr>
        <p:spPr>
          <a:xfrm>
            <a:off x="5276012" y="2752944"/>
            <a:ext cx="24737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有良好的技术功底，技术很全面。</a:t>
            </a:r>
            <a:endParaRPr lang="en-US" altLang="zh-CN" sz="11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9857223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3" grpId="0"/>
      <p:bldP spid="36" grpId="0"/>
      <p:bldP spid="39" grpId="0"/>
      <p:bldP spid="42" grpId="0"/>
      <p:bldP spid="7" grpId="0"/>
      <p:bldP spid="28" grpId="0"/>
      <p:bldP spid="31" grpId="0"/>
      <p:bldP spid="34" grpId="0"/>
      <p:bldP spid="3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D581043F-0E89-47DC-A9DF-DF2A3EFF3F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5088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F56ED1DD-A4B5-42DA-A41D-BA679C951730}"/>
              </a:ext>
            </a:extLst>
          </p:cNvPr>
          <p:cNvSpPr/>
          <p:nvPr/>
        </p:nvSpPr>
        <p:spPr>
          <a:xfrm>
            <a:off x="485546" y="516397"/>
            <a:ext cx="8172908" cy="4176464"/>
          </a:xfrm>
          <a:prstGeom prst="rect">
            <a:avLst/>
          </a:prstGeom>
          <a:solidFill>
            <a:srgbClr val="F9F9F9"/>
          </a:solidFill>
          <a:ln>
            <a:noFill/>
          </a:ln>
          <a:effectLst>
            <a:outerShdw blurRad="2921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995936" y="1888468"/>
            <a:ext cx="830099" cy="346249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en-US" altLang="zh-CN" b="1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Part 3</a:t>
            </a:r>
            <a:endParaRPr lang="zh-CN" altLang="en-US" b="1" dirty="0">
              <a:solidFill>
                <a:schemeClr val="accent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2" name="Group 14"/>
          <p:cNvGrpSpPr/>
          <p:nvPr/>
        </p:nvGrpSpPr>
        <p:grpSpPr>
          <a:xfrm>
            <a:off x="3059832" y="2270721"/>
            <a:ext cx="2664296" cy="360040"/>
            <a:chOff x="5349226" y="2010956"/>
            <a:chExt cx="4272984" cy="670899"/>
          </a:xfrm>
          <a:solidFill>
            <a:schemeClr val="accent1"/>
          </a:solidFill>
        </p:grpSpPr>
        <p:sp>
          <p:nvSpPr>
            <p:cNvPr id="6" name="燕尾形 18"/>
            <p:cNvSpPr/>
            <p:nvPr/>
          </p:nvSpPr>
          <p:spPr>
            <a:xfrm rot="10800000">
              <a:off x="5349226" y="2010956"/>
              <a:ext cx="4272984" cy="670899"/>
            </a:xfrm>
            <a:prstGeom prst="chevron">
              <a:avLst>
                <a:gd name="adj" fmla="val 67746"/>
              </a:avLst>
            </a:pr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711173" y="2059649"/>
              <a:ext cx="1447924" cy="5735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lvl="0"/>
              <a:r>
                <a:rPr lang="zh-CN" altLang="en-US" sz="14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自我评价</a:t>
              </a:r>
              <a:endParaRPr lang="zh-CN" altLang="zh-CN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994617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/>
        </p:nvSpPr>
        <p:spPr>
          <a:xfrm>
            <a:off x="1534266" y="1329885"/>
            <a:ext cx="1917631" cy="855425"/>
          </a:xfrm>
          <a:prstGeom prst="rect">
            <a:avLst/>
          </a:prstGeom>
        </p:spPr>
        <p:txBody>
          <a:bodyPr wrap="square" lIns="68577" tIns="34289" rIns="68577" bIns="34289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按时保质完成任务</a:t>
            </a:r>
            <a:endParaRPr lang="en-US" altLang="zh-CN" sz="11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>
              <a:lnSpc>
                <a:spcPct val="150000"/>
              </a:lnSpc>
            </a:pPr>
            <a:r>
              <a: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能按计划安排完成目标任务。</a:t>
            </a:r>
            <a:endParaRPr lang="en-US" altLang="zh-CN" sz="8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>
              <a:lnSpc>
                <a:spcPct val="150000"/>
              </a:lnSpc>
            </a:pPr>
            <a:r>
              <a: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主动反馈进度和问题。</a:t>
            </a:r>
          </a:p>
          <a:p>
            <a:pPr algn="r">
              <a:lnSpc>
                <a:spcPct val="150000"/>
              </a:lnSpc>
            </a:pPr>
            <a:endParaRPr lang="en-US" altLang="zh-CN" sz="8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5933016" y="1984008"/>
            <a:ext cx="2843874" cy="670759"/>
          </a:xfrm>
          <a:prstGeom prst="rect">
            <a:avLst/>
          </a:prstGeom>
        </p:spPr>
        <p:txBody>
          <a:bodyPr wrap="square" lIns="68577" tIns="34289" rIns="68577" bIns="34289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业务不够熟练</a:t>
            </a:r>
            <a:endParaRPr lang="en-US" altLang="zh-CN" sz="11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第一次接触轨交行业，还需要更多时间和机会深入学习业务。</a:t>
            </a:r>
            <a:endParaRPr lang="en-US" altLang="zh-CN" sz="8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多参加业务培训和与同事学习。</a:t>
            </a:r>
            <a:endParaRPr lang="en-US" altLang="zh-CN" sz="8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1198300" y="2501476"/>
            <a:ext cx="2137833" cy="670759"/>
          </a:xfrm>
          <a:prstGeom prst="rect">
            <a:avLst/>
          </a:prstGeom>
        </p:spPr>
        <p:txBody>
          <a:bodyPr wrap="square" lIns="68577" tIns="34289" rIns="68577" bIns="34289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对未知的技术有积极的追求</a:t>
            </a:r>
            <a:endParaRPr lang="en-US" altLang="zh-CN" sz="11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>
              <a:lnSpc>
                <a:spcPct val="150000"/>
              </a:lnSpc>
            </a:pPr>
            <a:r>
              <a: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有足够的好奇和耐心去探索没有掌握的知识。</a:t>
            </a:r>
            <a:endParaRPr lang="en-US" altLang="zh-CN" sz="8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>
              <a:lnSpc>
                <a:spcPct val="150000"/>
              </a:lnSpc>
            </a:pPr>
            <a:r>
              <a: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希望能在技术生涯有更高的成就。</a:t>
            </a:r>
          </a:p>
        </p:txBody>
      </p:sp>
      <p:sp>
        <p:nvSpPr>
          <p:cNvPr id="23" name="矩形 22"/>
          <p:cNvSpPr/>
          <p:nvPr/>
        </p:nvSpPr>
        <p:spPr>
          <a:xfrm>
            <a:off x="5946604" y="3172907"/>
            <a:ext cx="2296026" cy="670759"/>
          </a:xfrm>
          <a:prstGeom prst="rect">
            <a:avLst/>
          </a:prstGeom>
        </p:spPr>
        <p:txBody>
          <a:bodyPr wrap="square" lIns="68577" tIns="34289" rIns="68577" bIns="34289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还需要更高效地产出</a:t>
            </a:r>
          </a:p>
          <a:p>
            <a:pPr>
              <a:lnSpc>
                <a:spcPct val="150000"/>
              </a:lnSpc>
            </a:pPr>
            <a:r>
              <a: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总结工作方法，借助工具达到更多的产出。</a:t>
            </a:r>
            <a:endParaRPr lang="en-US" altLang="zh-CN" sz="8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拓展技能树，让技能更广。</a:t>
            </a:r>
            <a:endParaRPr lang="en-US" altLang="zh-CN" sz="8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755577" y="3684729"/>
            <a:ext cx="2699858" cy="670759"/>
          </a:xfrm>
          <a:prstGeom prst="rect">
            <a:avLst/>
          </a:prstGeom>
        </p:spPr>
        <p:txBody>
          <a:bodyPr wrap="square" lIns="68577" tIns="34289" rIns="68577" bIns="34289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快速融入团队</a:t>
            </a:r>
            <a:endParaRPr lang="en-US" altLang="zh-CN" sz="11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>
              <a:lnSpc>
                <a:spcPct val="150000"/>
              </a:lnSpc>
            </a:pPr>
            <a:r>
              <a: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跟部门同事上级都相处融洽，能和谐高效地进行工作交流。</a:t>
            </a:r>
            <a:endParaRPr lang="en-US" altLang="zh-CN" sz="8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>
              <a:lnSpc>
                <a:spcPct val="150000"/>
              </a:lnSpc>
            </a:pPr>
            <a:r>
              <a: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跟其他部门同事也能有效地进行沟通。</a:t>
            </a:r>
            <a:endParaRPr lang="en-US" altLang="zh-CN" sz="8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灯片编号占位符 4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F668F-848C-4CC0-8143-F2E483CC7783}" type="slidenum">
              <a:rPr lang="zh-CN" altLang="en-US" smtClean="0"/>
              <a:t>25</a:t>
            </a:fld>
            <a:endParaRPr lang="zh-CN" altLang="en-US"/>
          </a:p>
        </p:txBody>
      </p:sp>
      <p:sp>
        <p:nvSpPr>
          <p:cNvPr id="2" name="文本框 37"/>
          <p:cNvSpPr txBox="1"/>
          <p:nvPr/>
        </p:nvSpPr>
        <p:spPr>
          <a:xfrm>
            <a:off x="395843" y="343347"/>
            <a:ext cx="1836172" cy="315475"/>
          </a:xfrm>
          <a:prstGeom prst="rect">
            <a:avLst/>
          </a:prstGeom>
          <a:noFill/>
        </p:spPr>
        <p:txBody>
          <a:bodyPr wrap="square" lIns="68584" tIns="34292" rIns="68584" bIns="34292" rtlCol="0">
            <a:spAutoFit/>
          </a:bodyPr>
          <a:lstStyle/>
          <a:p>
            <a:pPr lvl="0" algn="dist"/>
            <a:r>
              <a:rPr lang="zh-CN" altLang="en-US" sz="16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自我评价</a:t>
            </a:r>
            <a:endParaRPr lang="zh-CN" altLang="zh-CN" sz="16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3482975" y="1386205"/>
            <a:ext cx="651510" cy="651510"/>
            <a:chOff x="5485" y="2183"/>
            <a:chExt cx="1026" cy="1026"/>
          </a:xfrm>
        </p:grpSpPr>
        <p:sp>
          <p:nvSpPr>
            <p:cNvPr id="17" name="椭圆 16"/>
            <p:cNvSpPr/>
            <p:nvPr/>
          </p:nvSpPr>
          <p:spPr>
            <a:xfrm>
              <a:off x="5485" y="2183"/>
              <a:ext cx="1027" cy="10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18" name="rocket" title="Icon of a rocket"/>
            <p:cNvSpPr>
              <a:spLocks noChangeAspect="1" noEditPoints="1"/>
            </p:cNvSpPr>
            <p:nvPr/>
          </p:nvSpPr>
          <p:spPr bwMode="auto">
            <a:xfrm>
              <a:off x="5740" y="2428"/>
              <a:ext cx="547" cy="537"/>
            </a:xfrm>
            <a:custGeom>
              <a:avLst/>
              <a:gdLst>
                <a:gd name="T0" fmla="*/ 352 w 352"/>
                <a:gd name="T1" fmla="*/ 3 h 346"/>
                <a:gd name="T2" fmla="*/ 305 w 352"/>
                <a:gd name="T3" fmla="*/ 142 h 346"/>
                <a:gd name="T4" fmla="*/ 118 w 352"/>
                <a:gd name="T5" fmla="*/ 326 h 346"/>
                <a:gd name="T6" fmla="*/ 50 w 352"/>
                <a:gd name="T7" fmla="*/ 346 h 346"/>
                <a:gd name="T8" fmla="*/ 0 w 352"/>
                <a:gd name="T9" fmla="*/ 295 h 346"/>
                <a:gd name="T10" fmla="*/ 30 w 352"/>
                <a:gd name="T11" fmla="*/ 227 h 346"/>
                <a:gd name="T12" fmla="*/ 203 w 352"/>
                <a:gd name="T13" fmla="*/ 54 h 346"/>
                <a:gd name="T14" fmla="*/ 352 w 352"/>
                <a:gd name="T15" fmla="*/ 3 h 346"/>
                <a:gd name="T16" fmla="*/ 203 w 352"/>
                <a:gd name="T17" fmla="*/ 55 h 346"/>
                <a:gd name="T18" fmla="*/ 301 w 352"/>
                <a:gd name="T19" fmla="*/ 146 h 346"/>
                <a:gd name="T20" fmla="*/ 144 w 352"/>
                <a:gd name="T21" fmla="*/ 113 h 346"/>
                <a:gd name="T22" fmla="*/ 0 w 352"/>
                <a:gd name="T23" fmla="*/ 113 h 346"/>
                <a:gd name="T24" fmla="*/ 0 w 352"/>
                <a:gd name="T25" fmla="*/ 197 h 346"/>
                <a:gd name="T26" fmla="*/ 30 w 352"/>
                <a:gd name="T27" fmla="*/ 227 h 346"/>
                <a:gd name="T28" fmla="*/ 30 w 352"/>
                <a:gd name="T29" fmla="*/ 227 h 346"/>
                <a:gd name="T30" fmla="*/ 120 w 352"/>
                <a:gd name="T31" fmla="*/ 324 h 346"/>
                <a:gd name="T32" fmla="*/ 141 w 352"/>
                <a:gd name="T33" fmla="*/ 346 h 346"/>
                <a:gd name="T34" fmla="*/ 232 w 352"/>
                <a:gd name="T35" fmla="*/ 346 h 346"/>
                <a:gd name="T36" fmla="*/ 232 w 352"/>
                <a:gd name="T37" fmla="*/ 214 h 346"/>
                <a:gd name="T38" fmla="*/ 176 w 352"/>
                <a:gd name="T39" fmla="*/ 159 h 346"/>
                <a:gd name="T40" fmla="*/ 194 w 352"/>
                <a:gd name="T41" fmla="*/ 177 h 346"/>
                <a:gd name="T42" fmla="*/ 211 w 352"/>
                <a:gd name="T43" fmla="*/ 159 h 346"/>
                <a:gd name="T44" fmla="*/ 194 w 352"/>
                <a:gd name="T45" fmla="*/ 141 h 346"/>
                <a:gd name="T46" fmla="*/ 176 w 352"/>
                <a:gd name="T47" fmla="*/ 159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52" h="346">
                  <a:moveTo>
                    <a:pt x="352" y="3"/>
                  </a:moveTo>
                  <a:cubicBezTo>
                    <a:pt x="346" y="85"/>
                    <a:pt x="305" y="142"/>
                    <a:pt x="305" y="142"/>
                  </a:cubicBezTo>
                  <a:cubicBezTo>
                    <a:pt x="305" y="142"/>
                    <a:pt x="305" y="142"/>
                    <a:pt x="118" y="326"/>
                  </a:cubicBezTo>
                  <a:cubicBezTo>
                    <a:pt x="118" y="326"/>
                    <a:pt x="118" y="326"/>
                    <a:pt x="50" y="346"/>
                  </a:cubicBezTo>
                  <a:cubicBezTo>
                    <a:pt x="50" y="346"/>
                    <a:pt x="50" y="346"/>
                    <a:pt x="0" y="295"/>
                  </a:cubicBezTo>
                  <a:cubicBezTo>
                    <a:pt x="0" y="295"/>
                    <a:pt x="0" y="295"/>
                    <a:pt x="30" y="227"/>
                  </a:cubicBezTo>
                  <a:cubicBezTo>
                    <a:pt x="30" y="227"/>
                    <a:pt x="149" y="109"/>
                    <a:pt x="203" y="54"/>
                  </a:cubicBezTo>
                  <a:cubicBezTo>
                    <a:pt x="257" y="0"/>
                    <a:pt x="352" y="3"/>
                    <a:pt x="352" y="3"/>
                  </a:cubicBezTo>
                  <a:close/>
                  <a:moveTo>
                    <a:pt x="203" y="55"/>
                  </a:moveTo>
                  <a:cubicBezTo>
                    <a:pt x="301" y="146"/>
                    <a:pt x="301" y="146"/>
                    <a:pt x="301" y="146"/>
                  </a:cubicBezTo>
                  <a:moveTo>
                    <a:pt x="144" y="113"/>
                  </a:moveTo>
                  <a:cubicBezTo>
                    <a:pt x="0" y="113"/>
                    <a:pt x="0" y="113"/>
                    <a:pt x="0" y="113"/>
                  </a:cubicBezTo>
                  <a:cubicBezTo>
                    <a:pt x="0" y="197"/>
                    <a:pt x="0" y="197"/>
                    <a:pt x="0" y="197"/>
                  </a:cubicBezTo>
                  <a:cubicBezTo>
                    <a:pt x="30" y="227"/>
                    <a:pt x="30" y="227"/>
                    <a:pt x="30" y="227"/>
                  </a:cubicBezTo>
                  <a:moveTo>
                    <a:pt x="30" y="227"/>
                  </a:moveTo>
                  <a:cubicBezTo>
                    <a:pt x="120" y="324"/>
                    <a:pt x="120" y="324"/>
                    <a:pt x="120" y="324"/>
                  </a:cubicBezTo>
                  <a:cubicBezTo>
                    <a:pt x="141" y="346"/>
                    <a:pt x="141" y="346"/>
                    <a:pt x="141" y="346"/>
                  </a:cubicBezTo>
                  <a:cubicBezTo>
                    <a:pt x="232" y="346"/>
                    <a:pt x="232" y="346"/>
                    <a:pt x="232" y="346"/>
                  </a:cubicBezTo>
                  <a:cubicBezTo>
                    <a:pt x="232" y="214"/>
                    <a:pt x="232" y="214"/>
                    <a:pt x="232" y="214"/>
                  </a:cubicBezTo>
                  <a:moveTo>
                    <a:pt x="176" y="159"/>
                  </a:moveTo>
                  <a:cubicBezTo>
                    <a:pt x="176" y="169"/>
                    <a:pt x="184" y="177"/>
                    <a:pt x="194" y="177"/>
                  </a:cubicBezTo>
                  <a:cubicBezTo>
                    <a:pt x="203" y="177"/>
                    <a:pt x="211" y="169"/>
                    <a:pt x="211" y="159"/>
                  </a:cubicBezTo>
                  <a:cubicBezTo>
                    <a:pt x="211" y="149"/>
                    <a:pt x="203" y="141"/>
                    <a:pt x="194" y="141"/>
                  </a:cubicBezTo>
                  <a:cubicBezTo>
                    <a:pt x="184" y="141"/>
                    <a:pt x="176" y="149"/>
                    <a:pt x="176" y="159"/>
                  </a:cubicBez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4926330" y="2012950"/>
            <a:ext cx="651510" cy="651510"/>
            <a:chOff x="7758" y="2083"/>
            <a:chExt cx="1026" cy="1026"/>
          </a:xfrm>
          <a:solidFill>
            <a:schemeClr val="bg2">
              <a:lumMod val="90000"/>
            </a:schemeClr>
          </a:solidFill>
        </p:grpSpPr>
        <p:sp>
          <p:nvSpPr>
            <p:cNvPr id="9" name="椭圆 8"/>
            <p:cNvSpPr/>
            <p:nvPr/>
          </p:nvSpPr>
          <p:spPr>
            <a:xfrm>
              <a:off x="7758" y="2083"/>
              <a:ext cx="1027" cy="102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21" name="IoT" title="Icon of five circles that all connect to a center circle"/>
            <p:cNvSpPr>
              <a:spLocks noChangeAspect="1" noEditPoints="1"/>
            </p:cNvSpPr>
            <p:nvPr/>
          </p:nvSpPr>
          <p:spPr bwMode="auto">
            <a:xfrm>
              <a:off x="7992" y="2316"/>
              <a:ext cx="560" cy="561"/>
            </a:xfrm>
            <a:custGeom>
              <a:avLst/>
              <a:gdLst>
                <a:gd name="T0" fmla="*/ 235 w 352"/>
                <a:gd name="T1" fmla="*/ 176 h 352"/>
                <a:gd name="T2" fmla="*/ 176 w 352"/>
                <a:gd name="T3" fmla="*/ 235 h 352"/>
                <a:gd name="T4" fmla="*/ 117 w 352"/>
                <a:gd name="T5" fmla="*/ 176 h 352"/>
                <a:gd name="T6" fmla="*/ 176 w 352"/>
                <a:gd name="T7" fmla="*/ 117 h 352"/>
                <a:gd name="T8" fmla="*/ 235 w 352"/>
                <a:gd name="T9" fmla="*/ 176 h 352"/>
                <a:gd name="T10" fmla="*/ 270 w 352"/>
                <a:gd name="T11" fmla="*/ 0 h 352"/>
                <a:gd name="T12" fmla="*/ 235 w 352"/>
                <a:gd name="T13" fmla="*/ 35 h 352"/>
                <a:gd name="T14" fmla="*/ 270 w 352"/>
                <a:gd name="T15" fmla="*/ 70 h 352"/>
                <a:gd name="T16" fmla="*/ 305 w 352"/>
                <a:gd name="T17" fmla="*/ 35 h 352"/>
                <a:gd name="T18" fmla="*/ 270 w 352"/>
                <a:gd name="T19" fmla="*/ 0 h 352"/>
                <a:gd name="T20" fmla="*/ 82 w 352"/>
                <a:gd name="T21" fmla="*/ 23 h 352"/>
                <a:gd name="T22" fmla="*/ 47 w 352"/>
                <a:gd name="T23" fmla="*/ 59 h 352"/>
                <a:gd name="T24" fmla="*/ 82 w 352"/>
                <a:gd name="T25" fmla="*/ 94 h 352"/>
                <a:gd name="T26" fmla="*/ 117 w 352"/>
                <a:gd name="T27" fmla="*/ 59 h 352"/>
                <a:gd name="T28" fmla="*/ 82 w 352"/>
                <a:gd name="T29" fmla="*/ 23 h 352"/>
                <a:gd name="T30" fmla="*/ 35 w 352"/>
                <a:gd name="T31" fmla="*/ 211 h 352"/>
                <a:gd name="T32" fmla="*/ 0 w 352"/>
                <a:gd name="T33" fmla="*/ 246 h 352"/>
                <a:gd name="T34" fmla="*/ 35 w 352"/>
                <a:gd name="T35" fmla="*/ 282 h 352"/>
                <a:gd name="T36" fmla="*/ 70 w 352"/>
                <a:gd name="T37" fmla="*/ 246 h 352"/>
                <a:gd name="T38" fmla="*/ 35 w 352"/>
                <a:gd name="T39" fmla="*/ 211 h 352"/>
                <a:gd name="T40" fmla="*/ 223 w 352"/>
                <a:gd name="T41" fmla="*/ 282 h 352"/>
                <a:gd name="T42" fmla="*/ 188 w 352"/>
                <a:gd name="T43" fmla="*/ 317 h 352"/>
                <a:gd name="T44" fmla="*/ 223 w 352"/>
                <a:gd name="T45" fmla="*/ 352 h 352"/>
                <a:gd name="T46" fmla="*/ 258 w 352"/>
                <a:gd name="T47" fmla="*/ 317 h 352"/>
                <a:gd name="T48" fmla="*/ 223 w 352"/>
                <a:gd name="T49" fmla="*/ 282 h 352"/>
                <a:gd name="T50" fmla="*/ 317 w 352"/>
                <a:gd name="T51" fmla="*/ 164 h 352"/>
                <a:gd name="T52" fmla="*/ 282 w 352"/>
                <a:gd name="T53" fmla="*/ 199 h 352"/>
                <a:gd name="T54" fmla="*/ 317 w 352"/>
                <a:gd name="T55" fmla="*/ 235 h 352"/>
                <a:gd name="T56" fmla="*/ 352 w 352"/>
                <a:gd name="T57" fmla="*/ 199 h 352"/>
                <a:gd name="T58" fmla="*/ 317 w 352"/>
                <a:gd name="T59" fmla="*/ 164 h 352"/>
                <a:gd name="T60" fmla="*/ 250 w 352"/>
                <a:gd name="T61" fmla="*/ 64 h 352"/>
                <a:gd name="T62" fmla="*/ 209 w 352"/>
                <a:gd name="T63" fmla="*/ 127 h 352"/>
                <a:gd name="T64" fmla="*/ 139 w 352"/>
                <a:gd name="T65" fmla="*/ 130 h 352"/>
                <a:gd name="T66" fmla="*/ 104 w 352"/>
                <a:gd name="T67" fmla="*/ 86 h 352"/>
                <a:gd name="T68" fmla="*/ 67 w 352"/>
                <a:gd name="T69" fmla="*/ 231 h 352"/>
                <a:gd name="T70" fmla="*/ 124 w 352"/>
                <a:gd name="T71" fmla="*/ 202 h 352"/>
                <a:gd name="T72" fmla="*/ 212 w 352"/>
                <a:gd name="T73" fmla="*/ 283 h 352"/>
                <a:gd name="T74" fmla="*/ 195 w 352"/>
                <a:gd name="T75" fmla="*/ 232 h 352"/>
                <a:gd name="T76" fmla="*/ 234 w 352"/>
                <a:gd name="T77" fmla="*/ 186 h 352"/>
                <a:gd name="T78" fmla="*/ 282 w 352"/>
                <a:gd name="T79" fmla="*/ 194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52" h="352">
                  <a:moveTo>
                    <a:pt x="235" y="176"/>
                  </a:moveTo>
                  <a:cubicBezTo>
                    <a:pt x="235" y="208"/>
                    <a:pt x="208" y="235"/>
                    <a:pt x="176" y="235"/>
                  </a:cubicBezTo>
                  <a:cubicBezTo>
                    <a:pt x="144" y="235"/>
                    <a:pt x="117" y="208"/>
                    <a:pt x="117" y="176"/>
                  </a:cubicBezTo>
                  <a:cubicBezTo>
                    <a:pt x="117" y="144"/>
                    <a:pt x="144" y="117"/>
                    <a:pt x="176" y="117"/>
                  </a:cubicBezTo>
                  <a:cubicBezTo>
                    <a:pt x="208" y="117"/>
                    <a:pt x="235" y="144"/>
                    <a:pt x="235" y="176"/>
                  </a:cubicBezTo>
                  <a:close/>
                  <a:moveTo>
                    <a:pt x="270" y="0"/>
                  </a:moveTo>
                  <a:cubicBezTo>
                    <a:pt x="250" y="0"/>
                    <a:pt x="235" y="16"/>
                    <a:pt x="235" y="35"/>
                  </a:cubicBezTo>
                  <a:cubicBezTo>
                    <a:pt x="235" y="55"/>
                    <a:pt x="250" y="70"/>
                    <a:pt x="270" y="70"/>
                  </a:cubicBezTo>
                  <a:cubicBezTo>
                    <a:pt x="289" y="70"/>
                    <a:pt x="305" y="55"/>
                    <a:pt x="305" y="35"/>
                  </a:cubicBezTo>
                  <a:cubicBezTo>
                    <a:pt x="305" y="16"/>
                    <a:pt x="289" y="0"/>
                    <a:pt x="270" y="0"/>
                  </a:cubicBezTo>
                  <a:close/>
                  <a:moveTo>
                    <a:pt x="82" y="23"/>
                  </a:moveTo>
                  <a:cubicBezTo>
                    <a:pt x="63" y="23"/>
                    <a:pt x="47" y="39"/>
                    <a:pt x="47" y="59"/>
                  </a:cubicBezTo>
                  <a:cubicBezTo>
                    <a:pt x="47" y="78"/>
                    <a:pt x="63" y="94"/>
                    <a:pt x="82" y="94"/>
                  </a:cubicBezTo>
                  <a:cubicBezTo>
                    <a:pt x="102" y="94"/>
                    <a:pt x="117" y="78"/>
                    <a:pt x="117" y="59"/>
                  </a:cubicBezTo>
                  <a:cubicBezTo>
                    <a:pt x="117" y="39"/>
                    <a:pt x="102" y="23"/>
                    <a:pt x="82" y="23"/>
                  </a:cubicBezTo>
                  <a:close/>
                  <a:moveTo>
                    <a:pt x="35" y="211"/>
                  </a:moveTo>
                  <a:cubicBezTo>
                    <a:pt x="16" y="211"/>
                    <a:pt x="0" y="227"/>
                    <a:pt x="0" y="246"/>
                  </a:cubicBezTo>
                  <a:cubicBezTo>
                    <a:pt x="0" y="266"/>
                    <a:pt x="16" y="282"/>
                    <a:pt x="35" y="282"/>
                  </a:cubicBezTo>
                  <a:cubicBezTo>
                    <a:pt x="55" y="282"/>
                    <a:pt x="70" y="266"/>
                    <a:pt x="70" y="246"/>
                  </a:cubicBezTo>
                  <a:cubicBezTo>
                    <a:pt x="70" y="227"/>
                    <a:pt x="55" y="211"/>
                    <a:pt x="35" y="211"/>
                  </a:cubicBezTo>
                  <a:close/>
                  <a:moveTo>
                    <a:pt x="223" y="282"/>
                  </a:moveTo>
                  <a:cubicBezTo>
                    <a:pt x="203" y="282"/>
                    <a:pt x="188" y="297"/>
                    <a:pt x="188" y="317"/>
                  </a:cubicBezTo>
                  <a:cubicBezTo>
                    <a:pt x="188" y="336"/>
                    <a:pt x="203" y="352"/>
                    <a:pt x="223" y="352"/>
                  </a:cubicBezTo>
                  <a:cubicBezTo>
                    <a:pt x="242" y="352"/>
                    <a:pt x="258" y="336"/>
                    <a:pt x="258" y="317"/>
                  </a:cubicBezTo>
                  <a:cubicBezTo>
                    <a:pt x="258" y="297"/>
                    <a:pt x="242" y="282"/>
                    <a:pt x="223" y="282"/>
                  </a:cubicBezTo>
                  <a:close/>
                  <a:moveTo>
                    <a:pt x="317" y="164"/>
                  </a:moveTo>
                  <a:cubicBezTo>
                    <a:pt x="297" y="164"/>
                    <a:pt x="282" y="180"/>
                    <a:pt x="282" y="199"/>
                  </a:cubicBezTo>
                  <a:cubicBezTo>
                    <a:pt x="282" y="219"/>
                    <a:pt x="297" y="235"/>
                    <a:pt x="317" y="235"/>
                  </a:cubicBezTo>
                  <a:cubicBezTo>
                    <a:pt x="336" y="235"/>
                    <a:pt x="352" y="219"/>
                    <a:pt x="352" y="199"/>
                  </a:cubicBezTo>
                  <a:cubicBezTo>
                    <a:pt x="352" y="180"/>
                    <a:pt x="336" y="164"/>
                    <a:pt x="317" y="164"/>
                  </a:cubicBezTo>
                  <a:close/>
                  <a:moveTo>
                    <a:pt x="250" y="64"/>
                  </a:moveTo>
                  <a:cubicBezTo>
                    <a:pt x="209" y="127"/>
                    <a:pt x="209" y="127"/>
                    <a:pt x="209" y="127"/>
                  </a:cubicBezTo>
                  <a:moveTo>
                    <a:pt x="139" y="130"/>
                  </a:moveTo>
                  <a:cubicBezTo>
                    <a:pt x="104" y="86"/>
                    <a:pt x="104" y="86"/>
                    <a:pt x="104" y="86"/>
                  </a:cubicBezTo>
                  <a:moveTo>
                    <a:pt x="67" y="231"/>
                  </a:moveTo>
                  <a:cubicBezTo>
                    <a:pt x="124" y="202"/>
                    <a:pt x="124" y="202"/>
                    <a:pt x="124" y="202"/>
                  </a:cubicBezTo>
                  <a:moveTo>
                    <a:pt x="212" y="283"/>
                  </a:moveTo>
                  <a:cubicBezTo>
                    <a:pt x="195" y="232"/>
                    <a:pt x="195" y="232"/>
                    <a:pt x="195" y="232"/>
                  </a:cubicBezTo>
                  <a:moveTo>
                    <a:pt x="234" y="186"/>
                  </a:moveTo>
                  <a:cubicBezTo>
                    <a:pt x="282" y="194"/>
                    <a:pt x="282" y="194"/>
                    <a:pt x="282" y="194"/>
                  </a:cubicBezTo>
                </a:path>
              </a:pathLst>
            </a:custGeom>
            <a:grpFill/>
            <a:ln w="9525" cap="flat">
              <a:solidFill>
                <a:schemeClr val="bg1"/>
              </a:solidFill>
              <a:prstDash val="solid"/>
              <a:miter lim="800000"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E2158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3492500" y="3686810"/>
            <a:ext cx="651510" cy="651510"/>
            <a:chOff x="5615" y="5796"/>
            <a:chExt cx="1026" cy="1026"/>
          </a:xfrm>
        </p:grpSpPr>
        <p:sp>
          <p:nvSpPr>
            <p:cNvPr id="10" name="椭圆 9"/>
            <p:cNvSpPr/>
            <p:nvPr/>
          </p:nvSpPr>
          <p:spPr>
            <a:xfrm>
              <a:off x="5615" y="5796"/>
              <a:ext cx="1027" cy="10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27" name="speedometer" title="Icon of a spedometer showing medium speed"/>
            <p:cNvSpPr>
              <a:spLocks noChangeAspect="1" noEditPoints="1"/>
            </p:cNvSpPr>
            <p:nvPr/>
          </p:nvSpPr>
          <p:spPr bwMode="auto">
            <a:xfrm>
              <a:off x="5855" y="6041"/>
              <a:ext cx="546" cy="546"/>
            </a:xfrm>
            <a:custGeom>
              <a:avLst/>
              <a:gdLst>
                <a:gd name="T0" fmla="*/ 161 w 281"/>
                <a:gd name="T1" fmla="*/ 141 h 281"/>
                <a:gd name="T2" fmla="*/ 140 w 281"/>
                <a:gd name="T3" fmla="*/ 162 h 281"/>
                <a:gd name="T4" fmla="*/ 120 w 281"/>
                <a:gd name="T5" fmla="*/ 141 h 281"/>
                <a:gd name="T6" fmla="*/ 140 w 281"/>
                <a:gd name="T7" fmla="*/ 120 h 281"/>
                <a:gd name="T8" fmla="*/ 161 w 281"/>
                <a:gd name="T9" fmla="*/ 141 h 281"/>
                <a:gd name="T10" fmla="*/ 140 w 281"/>
                <a:gd name="T11" fmla="*/ 0 h 281"/>
                <a:gd name="T12" fmla="*/ 0 w 281"/>
                <a:gd name="T13" fmla="*/ 141 h 281"/>
                <a:gd name="T14" fmla="*/ 140 w 281"/>
                <a:gd name="T15" fmla="*/ 281 h 281"/>
                <a:gd name="T16" fmla="*/ 281 w 281"/>
                <a:gd name="T17" fmla="*/ 141 h 281"/>
                <a:gd name="T18" fmla="*/ 140 w 281"/>
                <a:gd name="T19" fmla="*/ 0 h 281"/>
                <a:gd name="T20" fmla="*/ 214 w 281"/>
                <a:gd name="T21" fmla="*/ 210 h 281"/>
                <a:gd name="T22" fmla="*/ 241 w 281"/>
                <a:gd name="T23" fmla="*/ 141 h 281"/>
                <a:gd name="T24" fmla="*/ 177 w 281"/>
                <a:gd name="T25" fmla="*/ 46 h 281"/>
                <a:gd name="T26" fmla="*/ 104 w 281"/>
                <a:gd name="T27" fmla="*/ 46 h 281"/>
                <a:gd name="T28" fmla="*/ 40 w 281"/>
                <a:gd name="T29" fmla="*/ 141 h 281"/>
                <a:gd name="T30" fmla="*/ 67 w 281"/>
                <a:gd name="T31" fmla="*/ 210 h 281"/>
                <a:gd name="T32" fmla="*/ 140 w 281"/>
                <a:gd name="T33" fmla="*/ 39 h 281"/>
                <a:gd name="T34" fmla="*/ 140 w 281"/>
                <a:gd name="T35" fmla="*/ 117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81" h="281">
                  <a:moveTo>
                    <a:pt x="161" y="141"/>
                  </a:moveTo>
                  <a:cubicBezTo>
                    <a:pt x="161" y="152"/>
                    <a:pt x="152" y="162"/>
                    <a:pt x="140" y="162"/>
                  </a:cubicBezTo>
                  <a:cubicBezTo>
                    <a:pt x="129" y="162"/>
                    <a:pt x="120" y="152"/>
                    <a:pt x="120" y="141"/>
                  </a:cubicBezTo>
                  <a:cubicBezTo>
                    <a:pt x="120" y="129"/>
                    <a:pt x="129" y="120"/>
                    <a:pt x="140" y="120"/>
                  </a:cubicBezTo>
                  <a:cubicBezTo>
                    <a:pt x="152" y="120"/>
                    <a:pt x="161" y="129"/>
                    <a:pt x="161" y="141"/>
                  </a:cubicBezTo>
                  <a:close/>
                  <a:moveTo>
                    <a:pt x="140" y="0"/>
                  </a:moveTo>
                  <a:cubicBezTo>
                    <a:pt x="63" y="0"/>
                    <a:pt x="0" y="63"/>
                    <a:pt x="0" y="141"/>
                  </a:cubicBezTo>
                  <a:cubicBezTo>
                    <a:pt x="0" y="218"/>
                    <a:pt x="63" y="281"/>
                    <a:pt x="140" y="281"/>
                  </a:cubicBezTo>
                  <a:cubicBezTo>
                    <a:pt x="218" y="281"/>
                    <a:pt x="281" y="218"/>
                    <a:pt x="281" y="141"/>
                  </a:cubicBezTo>
                  <a:cubicBezTo>
                    <a:pt x="281" y="63"/>
                    <a:pt x="218" y="0"/>
                    <a:pt x="140" y="0"/>
                  </a:cubicBezTo>
                  <a:close/>
                  <a:moveTo>
                    <a:pt x="214" y="210"/>
                  </a:moveTo>
                  <a:cubicBezTo>
                    <a:pt x="231" y="192"/>
                    <a:pt x="241" y="168"/>
                    <a:pt x="241" y="141"/>
                  </a:cubicBezTo>
                  <a:cubicBezTo>
                    <a:pt x="241" y="98"/>
                    <a:pt x="215" y="61"/>
                    <a:pt x="177" y="46"/>
                  </a:cubicBezTo>
                  <a:moveTo>
                    <a:pt x="104" y="46"/>
                  </a:moveTo>
                  <a:cubicBezTo>
                    <a:pt x="66" y="61"/>
                    <a:pt x="40" y="98"/>
                    <a:pt x="40" y="141"/>
                  </a:cubicBezTo>
                  <a:cubicBezTo>
                    <a:pt x="40" y="168"/>
                    <a:pt x="50" y="192"/>
                    <a:pt x="67" y="210"/>
                  </a:cubicBezTo>
                  <a:moveTo>
                    <a:pt x="140" y="39"/>
                  </a:moveTo>
                  <a:cubicBezTo>
                    <a:pt x="140" y="117"/>
                    <a:pt x="140" y="117"/>
                    <a:pt x="140" y="117"/>
                  </a:cubicBezTo>
                </a:path>
              </a:pathLst>
            </a:custGeom>
            <a:noFill/>
            <a:ln w="9525" cap="sq">
              <a:solidFill>
                <a:schemeClr val="bg1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3477895" y="2508250"/>
            <a:ext cx="651510" cy="651510"/>
            <a:chOff x="4543" y="3939"/>
            <a:chExt cx="1026" cy="1026"/>
          </a:xfrm>
        </p:grpSpPr>
        <p:sp>
          <p:nvSpPr>
            <p:cNvPr id="14" name="椭圆 13"/>
            <p:cNvSpPr/>
            <p:nvPr/>
          </p:nvSpPr>
          <p:spPr>
            <a:xfrm>
              <a:off x="4543" y="3939"/>
              <a:ext cx="1027" cy="102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29" name="signal_3" title="Icon of a communication tower with signal lines"/>
            <p:cNvSpPr>
              <a:spLocks noChangeAspect="1" noEditPoints="1"/>
            </p:cNvSpPr>
            <p:nvPr/>
          </p:nvSpPr>
          <p:spPr bwMode="auto">
            <a:xfrm>
              <a:off x="4837" y="4151"/>
              <a:ext cx="440" cy="604"/>
            </a:xfrm>
            <a:custGeom>
              <a:avLst/>
              <a:gdLst>
                <a:gd name="T0" fmla="*/ 96 w 253"/>
                <a:gd name="T1" fmla="*/ 87 h 347"/>
                <a:gd name="T2" fmla="*/ 126 w 253"/>
                <a:gd name="T3" fmla="*/ 57 h 347"/>
                <a:gd name="T4" fmla="*/ 156 w 253"/>
                <a:gd name="T5" fmla="*/ 87 h 347"/>
                <a:gd name="T6" fmla="*/ 126 w 253"/>
                <a:gd name="T7" fmla="*/ 117 h 347"/>
                <a:gd name="T8" fmla="*/ 96 w 253"/>
                <a:gd name="T9" fmla="*/ 87 h 347"/>
                <a:gd name="T10" fmla="*/ 38 w 253"/>
                <a:gd name="T11" fmla="*/ 347 h 347"/>
                <a:gd name="T12" fmla="*/ 116 w 253"/>
                <a:gd name="T13" fmla="*/ 115 h 347"/>
                <a:gd name="T14" fmla="*/ 213 w 253"/>
                <a:gd name="T15" fmla="*/ 347 h 347"/>
                <a:gd name="T16" fmla="*/ 135 w 253"/>
                <a:gd name="T17" fmla="*/ 116 h 347"/>
                <a:gd name="T18" fmla="*/ 85 w 253"/>
                <a:gd name="T19" fmla="*/ 209 h 347"/>
                <a:gd name="T20" fmla="*/ 167 w 253"/>
                <a:gd name="T21" fmla="*/ 209 h 347"/>
                <a:gd name="T22" fmla="*/ 59 w 253"/>
                <a:gd name="T23" fmla="*/ 283 h 347"/>
                <a:gd name="T24" fmla="*/ 192 w 253"/>
                <a:gd name="T25" fmla="*/ 283 h 347"/>
                <a:gd name="T26" fmla="*/ 35 w 253"/>
                <a:gd name="T27" fmla="*/ 0 h 347"/>
                <a:gd name="T28" fmla="*/ 0 w 253"/>
                <a:gd name="T29" fmla="*/ 86 h 347"/>
                <a:gd name="T30" fmla="*/ 36 w 253"/>
                <a:gd name="T31" fmla="*/ 173 h 347"/>
                <a:gd name="T32" fmla="*/ 72 w 253"/>
                <a:gd name="T33" fmla="*/ 38 h 347"/>
                <a:gd name="T34" fmla="*/ 52 w 253"/>
                <a:gd name="T35" fmla="*/ 87 h 347"/>
                <a:gd name="T36" fmla="*/ 72 w 253"/>
                <a:gd name="T37" fmla="*/ 135 h 347"/>
                <a:gd name="T38" fmla="*/ 216 w 253"/>
                <a:gd name="T39" fmla="*/ 173 h 347"/>
                <a:gd name="T40" fmla="*/ 253 w 253"/>
                <a:gd name="T41" fmla="*/ 86 h 347"/>
                <a:gd name="T42" fmla="*/ 217 w 253"/>
                <a:gd name="T43" fmla="*/ 0 h 347"/>
                <a:gd name="T44" fmla="*/ 180 w 253"/>
                <a:gd name="T45" fmla="*/ 135 h 347"/>
                <a:gd name="T46" fmla="*/ 200 w 253"/>
                <a:gd name="T47" fmla="*/ 87 h 347"/>
                <a:gd name="T48" fmla="*/ 180 w 253"/>
                <a:gd name="T49" fmla="*/ 38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53" h="347">
                  <a:moveTo>
                    <a:pt x="96" y="87"/>
                  </a:moveTo>
                  <a:cubicBezTo>
                    <a:pt x="96" y="70"/>
                    <a:pt x="109" y="57"/>
                    <a:pt x="126" y="57"/>
                  </a:cubicBezTo>
                  <a:cubicBezTo>
                    <a:pt x="143" y="57"/>
                    <a:pt x="156" y="70"/>
                    <a:pt x="156" y="87"/>
                  </a:cubicBezTo>
                  <a:cubicBezTo>
                    <a:pt x="156" y="104"/>
                    <a:pt x="143" y="117"/>
                    <a:pt x="126" y="117"/>
                  </a:cubicBezTo>
                  <a:cubicBezTo>
                    <a:pt x="109" y="117"/>
                    <a:pt x="96" y="104"/>
                    <a:pt x="96" y="87"/>
                  </a:cubicBezTo>
                  <a:close/>
                  <a:moveTo>
                    <a:pt x="38" y="347"/>
                  </a:moveTo>
                  <a:cubicBezTo>
                    <a:pt x="116" y="115"/>
                    <a:pt x="116" y="115"/>
                    <a:pt x="116" y="115"/>
                  </a:cubicBezTo>
                  <a:moveTo>
                    <a:pt x="213" y="347"/>
                  </a:moveTo>
                  <a:cubicBezTo>
                    <a:pt x="135" y="116"/>
                    <a:pt x="135" y="116"/>
                    <a:pt x="135" y="116"/>
                  </a:cubicBezTo>
                  <a:moveTo>
                    <a:pt x="85" y="209"/>
                  </a:moveTo>
                  <a:cubicBezTo>
                    <a:pt x="167" y="209"/>
                    <a:pt x="167" y="209"/>
                    <a:pt x="167" y="209"/>
                  </a:cubicBezTo>
                  <a:moveTo>
                    <a:pt x="59" y="283"/>
                  </a:moveTo>
                  <a:cubicBezTo>
                    <a:pt x="192" y="283"/>
                    <a:pt x="192" y="283"/>
                    <a:pt x="192" y="283"/>
                  </a:cubicBezTo>
                  <a:moveTo>
                    <a:pt x="35" y="0"/>
                  </a:moveTo>
                  <a:cubicBezTo>
                    <a:pt x="13" y="22"/>
                    <a:pt x="0" y="52"/>
                    <a:pt x="0" y="86"/>
                  </a:cubicBezTo>
                  <a:cubicBezTo>
                    <a:pt x="0" y="120"/>
                    <a:pt x="13" y="151"/>
                    <a:pt x="36" y="173"/>
                  </a:cubicBezTo>
                  <a:moveTo>
                    <a:pt x="72" y="38"/>
                  </a:moveTo>
                  <a:cubicBezTo>
                    <a:pt x="60" y="50"/>
                    <a:pt x="52" y="68"/>
                    <a:pt x="52" y="87"/>
                  </a:cubicBezTo>
                  <a:cubicBezTo>
                    <a:pt x="52" y="105"/>
                    <a:pt x="60" y="122"/>
                    <a:pt x="72" y="135"/>
                  </a:cubicBezTo>
                  <a:moveTo>
                    <a:pt x="216" y="173"/>
                  </a:moveTo>
                  <a:cubicBezTo>
                    <a:pt x="239" y="151"/>
                    <a:pt x="253" y="120"/>
                    <a:pt x="253" y="86"/>
                  </a:cubicBezTo>
                  <a:cubicBezTo>
                    <a:pt x="253" y="52"/>
                    <a:pt x="239" y="22"/>
                    <a:pt x="217" y="0"/>
                  </a:cubicBezTo>
                  <a:moveTo>
                    <a:pt x="180" y="135"/>
                  </a:moveTo>
                  <a:cubicBezTo>
                    <a:pt x="192" y="122"/>
                    <a:pt x="200" y="105"/>
                    <a:pt x="200" y="87"/>
                  </a:cubicBezTo>
                  <a:cubicBezTo>
                    <a:pt x="200" y="68"/>
                    <a:pt x="192" y="50"/>
                    <a:pt x="180" y="38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E2158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4926330" y="3151505"/>
            <a:ext cx="651510" cy="651510"/>
            <a:chOff x="7758" y="5796"/>
            <a:chExt cx="1026" cy="1026"/>
          </a:xfrm>
          <a:solidFill>
            <a:schemeClr val="bg2">
              <a:lumMod val="90000"/>
            </a:schemeClr>
          </a:solidFill>
        </p:grpSpPr>
        <p:sp>
          <p:nvSpPr>
            <p:cNvPr id="16" name="椭圆 15"/>
            <p:cNvSpPr/>
            <p:nvPr/>
          </p:nvSpPr>
          <p:spPr>
            <a:xfrm>
              <a:off x="7758" y="5796"/>
              <a:ext cx="1027" cy="102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30" name="Intelligence" title="Icon of circles connected by crossing lines"/>
            <p:cNvSpPr>
              <a:spLocks noChangeAspect="1" noEditPoints="1"/>
            </p:cNvSpPr>
            <p:nvPr/>
          </p:nvSpPr>
          <p:spPr bwMode="auto">
            <a:xfrm>
              <a:off x="8007" y="6041"/>
              <a:ext cx="581" cy="558"/>
            </a:xfrm>
            <a:custGeom>
              <a:avLst/>
              <a:gdLst>
                <a:gd name="T0" fmla="*/ 90 w 347"/>
                <a:gd name="T1" fmla="*/ 24 h 333"/>
                <a:gd name="T2" fmla="*/ 114 w 347"/>
                <a:gd name="T3" fmla="*/ 0 h 333"/>
                <a:gd name="T4" fmla="*/ 138 w 347"/>
                <a:gd name="T5" fmla="*/ 24 h 333"/>
                <a:gd name="T6" fmla="*/ 114 w 347"/>
                <a:gd name="T7" fmla="*/ 49 h 333"/>
                <a:gd name="T8" fmla="*/ 90 w 347"/>
                <a:gd name="T9" fmla="*/ 24 h 333"/>
                <a:gd name="T10" fmla="*/ 0 w 347"/>
                <a:gd name="T11" fmla="*/ 146 h 333"/>
                <a:gd name="T12" fmla="*/ 37 w 347"/>
                <a:gd name="T13" fmla="*/ 183 h 333"/>
                <a:gd name="T14" fmla="*/ 75 w 347"/>
                <a:gd name="T15" fmla="*/ 146 h 333"/>
                <a:gd name="T16" fmla="*/ 37 w 347"/>
                <a:gd name="T17" fmla="*/ 108 h 333"/>
                <a:gd name="T18" fmla="*/ 0 w 347"/>
                <a:gd name="T19" fmla="*/ 146 h 333"/>
                <a:gd name="T20" fmla="*/ 60 w 347"/>
                <a:gd name="T21" fmla="*/ 273 h 333"/>
                <a:gd name="T22" fmla="*/ 119 w 347"/>
                <a:gd name="T23" fmla="*/ 333 h 333"/>
                <a:gd name="T24" fmla="*/ 179 w 347"/>
                <a:gd name="T25" fmla="*/ 273 h 333"/>
                <a:gd name="T26" fmla="*/ 119 w 347"/>
                <a:gd name="T27" fmla="*/ 213 h 333"/>
                <a:gd name="T28" fmla="*/ 60 w 347"/>
                <a:gd name="T29" fmla="*/ 273 h 333"/>
                <a:gd name="T30" fmla="*/ 134 w 347"/>
                <a:gd name="T31" fmla="*/ 110 h 333"/>
                <a:gd name="T32" fmla="*/ 174 w 347"/>
                <a:gd name="T33" fmla="*/ 149 h 333"/>
                <a:gd name="T34" fmla="*/ 213 w 347"/>
                <a:gd name="T35" fmla="*/ 110 h 333"/>
                <a:gd name="T36" fmla="*/ 174 w 347"/>
                <a:gd name="T37" fmla="*/ 71 h 333"/>
                <a:gd name="T38" fmla="*/ 134 w 347"/>
                <a:gd name="T39" fmla="*/ 110 h 333"/>
                <a:gd name="T40" fmla="*/ 228 w 347"/>
                <a:gd name="T41" fmla="*/ 241 h 333"/>
                <a:gd name="T42" fmla="*/ 287 w 347"/>
                <a:gd name="T43" fmla="*/ 303 h 333"/>
                <a:gd name="T44" fmla="*/ 347 w 347"/>
                <a:gd name="T45" fmla="*/ 241 h 333"/>
                <a:gd name="T46" fmla="*/ 287 w 347"/>
                <a:gd name="T47" fmla="*/ 179 h 333"/>
                <a:gd name="T48" fmla="*/ 228 w 347"/>
                <a:gd name="T49" fmla="*/ 241 h 333"/>
                <a:gd name="T50" fmla="*/ 228 w 347"/>
                <a:gd name="T51" fmla="*/ 250 h 333"/>
                <a:gd name="T52" fmla="*/ 178 w 347"/>
                <a:gd name="T53" fmla="*/ 262 h 333"/>
                <a:gd name="T54" fmla="*/ 74 w 347"/>
                <a:gd name="T55" fmla="*/ 139 h 333"/>
                <a:gd name="T56" fmla="*/ 136 w 347"/>
                <a:gd name="T57" fmla="*/ 120 h 333"/>
                <a:gd name="T58" fmla="*/ 137 w 347"/>
                <a:gd name="T59" fmla="*/ 216 h 333"/>
                <a:gd name="T60" fmla="*/ 162 w 347"/>
                <a:gd name="T61" fmla="*/ 148 h 333"/>
                <a:gd name="T62" fmla="*/ 86 w 347"/>
                <a:gd name="T63" fmla="*/ 223 h 333"/>
                <a:gd name="T64" fmla="*/ 57 w 347"/>
                <a:gd name="T65" fmla="*/ 177 h 333"/>
                <a:gd name="T66" fmla="*/ 232 w 347"/>
                <a:gd name="T67" fmla="*/ 217 h 333"/>
                <a:gd name="T68" fmla="*/ 71 w 347"/>
                <a:gd name="T69" fmla="*/ 161 h 333"/>
                <a:gd name="T70" fmla="*/ 102 w 347"/>
                <a:gd name="T71" fmla="*/ 46 h 333"/>
                <a:gd name="T72" fmla="*/ 58 w 347"/>
                <a:gd name="T73" fmla="*/ 115 h 333"/>
                <a:gd name="T74" fmla="*/ 249 w 347"/>
                <a:gd name="T75" fmla="*/ 194 h 333"/>
                <a:gd name="T76" fmla="*/ 200 w 347"/>
                <a:gd name="T77" fmla="*/ 139 h 333"/>
                <a:gd name="T78" fmla="*/ 112 w 347"/>
                <a:gd name="T79" fmla="*/ 213 h 333"/>
                <a:gd name="T80" fmla="*/ 114 w 347"/>
                <a:gd name="T81" fmla="*/ 49 h 333"/>
                <a:gd name="T82" fmla="*/ 126 w 347"/>
                <a:gd name="T83" fmla="*/ 45 h 333"/>
                <a:gd name="T84" fmla="*/ 151 w 347"/>
                <a:gd name="T85" fmla="*/ 78 h 3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47" h="333">
                  <a:moveTo>
                    <a:pt x="90" y="24"/>
                  </a:moveTo>
                  <a:cubicBezTo>
                    <a:pt x="90" y="11"/>
                    <a:pt x="100" y="0"/>
                    <a:pt x="114" y="0"/>
                  </a:cubicBezTo>
                  <a:cubicBezTo>
                    <a:pt x="127" y="0"/>
                    <a:pt x="138" y="11"/>
                    <a:pt x="138" y="24"/>
                  </a:cubicBezTo>
                  <a:cubicBezTo>
                    <a:pt x="138" y="38"/>
                    <a:pt x="127" y="49"/>
                    <a:pt x="114" y="49"/>
                  </a:cubicBezTo>
                  <a:cubicBezTo>
                    <a:pt x="100" y="49"/>
                    <a:pt x="90" y="38"/>
                    <a:pt x="90" y="24"/>
                  </a:cubicBezTo>
                  <a:close/>
                  <a:moveTo>
                    <a:pt x="0" y="146"/>
                  </a:moveTo>
                  <a:cubicBezTo>
                    <a:pt x="0" y="166"/>
                    <a:pt x="17" y="183"/>
                    <a:pt x="37" y="183"/>
                  </a:cubicBezTo>
                  <a:cubicBezTo>
                    <a:pt x="58" y="183"/>
                    <a:pt x="75" y="166"/>
                    <a:pt x="75" y="146"/>
                  </a:cubicBezTo>
                  <a:cubicBezTo>
                    <a:pt x="75" y="125"/>
                    <a:pt x="58" y="108"/>
                    <a:pt x="37" y="108"/>
                  </a:cubicBezTo>
                  <a:cubicBezTo>
                    <a:pt x="17" y="108"/>
                    <a:pt x="0" y="125"/>
                    <a:pt x="0" y="146"/>
                  </a:cubicBezTo>
                  <a:close/>
                  <a:moveTo>
                    <a:pt x="60" y="273"/>
                  </a:moveTo>
                  <a:cubicBezTo>
                    <a:pt x="60" y="306"/>
                    <a:pt x="86" y="333"/>
                    <a:pt x="119" y="333"/>
                  </a:cubicBezTo>
                  <a:cubicBezTo>
                    <a:pt x="152" y="333"/>
                    <a:pt x="179" y="306"/>
                    <a:pt x="179" y="273"/>
                  </a:cubicBezTo>
                  <a:cubicBezTo>
                    <a:pt x="179" y="240"/>
                    <a:pt x="152" y="213"/>
                    <a:pt x="119" y="213"/>
                  </a:cubicBezTo>
                  <a:cubicBezTo>
                    <a:pt x="86" y="213"/>
                    <a:pt x="60" y="240"/>
                    <a:pt x="60" y="273"/>
                  </a:cubicBezTo>
                  <a:close/>
                  <a:moveTo>
                    <a:pt x="134" y="110"/>
                  </a:moveTo>
                  <a:cubicBezTo>
                    <a:pt x="134" y="132"/>
                    <a:pt x="152" y="149"/>
                    <a:pt x="174" y="149"/>
                  </a:cubicBezTo>
                  <a:cubicBezTo>
                    <a:pt x="195" y="149"/>
                    <a:pt x="213" y="132"/>
                    <a:pt x="213" y="110"/>
                  </a:cubicBezTo>
                  <a:cubicBezTo>
                    <a:pt x="213" y="89"/>
                    <a:pt x="195" y="71"/>
                    <a:pt x="174" y="71"/>
                  </a:cubicBezTo>
                  <a:cubicBezTo>
                    <a:pt x="152" y="71"/>
                    <a:pt x="134" y="89"/>
                    <a:pt x="134" y="110"/>
                  </a:cubicBezTo>
                  <a:close/>
                  <a:moveTo>
                    <a:pt x="228" y="241"/>
                  </a:moveTo>
                  <a:cubicBezTo>
                    <a:pt x="228" y="275"/>
                    <a:pt x="254" y="303"/>
                    <a:pt x="287" y="303"/>
                  </a:cubicBezTo>
                  <a:cubicBezTo>
                    <a:pt x="320" y="303"/>
                    <a:pt x="347" y="275"/>
                    <a:pt x="347" y="241"/>
                  </a:cubicBezTo>
                  <a:cubicBezTo>
                    <a:pt x="347" y="207"/>
                    <a:pt x="320" y="179"/>
                    <a:pt x="287" y="179"/>
                  </a:cubicBezTo>
                  <a:cubicBezTo>
                    <a:pt x="254" y="179"/>
                    <a:pt x="228" y="207"/>
                    <a:pt x="228" y="241"/>
                  </a:cubicBezTo>
                  <a:close/>
                  <a:moveTo>
                    <a:pt x="228" y="250"/>
                  </a:moveTo>
                  <a:cubicBezTo>
                    <a:pt x="178" y="262"/>
                    <a:pt x="178" y="262"/>
                    <a:pt x="178" y="262"/>
                  </a:cubicBezTo>
                  <a:moveTo>
                    <a:pt x="74" y="139"/>
                  </a:moveTo>
                  <a:cubicBezTo>
                    <a:pt x="136" y="120"/>
                    <a:pt x="136" y="120"/>
                    <a:pt x="136" y="120"/>
                  </a:cubicBezTo>
                  <a:moveTo>
                    <a:pt x="137" y="216"/>
                  </a:moveTo>
                  <a:cubicBezTo>
                    <a:pt x="162" y="148"/>
                    <a:pt x="162" y="148"/>
                    <a:pt x="162" y="148"/>
                  </a:cubicBezTo>
                  <a:moveTo>
                    <a:pt x="86" y="223"/>
                  </a:moveTo>
                  <a:cubicBezTo>
                    <a:pt x="57" y="177"/>
                    <a:pt x="57" y="177"/>
                    <a:pt x="57" y="177"/>
                  </a:cubicBezTo>
                  <a:moveTo>
                    <a:pt x="232" y="217"/>
                  </a:moveTo>
                  <a:cubicBezTo>
                    <a:pt x="71" y="161"/>
                    <a:pt x="71" y="161"/>
                    <a:pt x="71" y="161"/>
                  </a:cubicBezTo>
                  <a:moveTo>
                    <a:pt x="102" y="46"/>
                  </a:moveTo>
                  <a:cubicBezTo>
                    <a:pt x="58" y="115"/>
                    <a:pt x="58" y="115"/>
                    <a:pt x="58" y="115"/>
                  </a:cubicBezTo>
                  <a:moveTo>
                    <a:pt x="249" y="194"/>
                  </a:moveTo>
                  <a:cubicBezTo>
                    <a:pt x="200" y="139"/>
                    <a:pt x="200" y="139"/>
                    <a:pt x="200" y="139"/>
                  </a:cubicBezTo>
                  <a:moveTo>
                    <a:pt x="112" y="213"/>
                  </a:moveTo>
                  <a:cubicBezTo>
                    <a:pt x="114" y="49"/>
                    <a:pt x="114" y="49"/>
                    <a:pt x="114" y="49"/>
                  </a:cubicBezTo>
                  <a:moveTo>
                    <a:pt x="126" y="45"/>
                  </a:moveTo>
                  <a:cubicBezTo>
                    <a:pt x="151" y="78"/>
                    <a:pt x="151" y="78"/>
                    <a:pt x="151" y="78"/>
                  </a:cubicBezTo>
                </a:path>
              </a:pathLst>
            </a:custGeom>
            <a:grpFill/>
            <a:ln w="9525" cap="sq">
              <a:solidFill>
                <a:schemeClr val="bg1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</p:grpSp>
    </p:spTree>
    <p:custDataLst>
      <p:tags r:id="rId1"/>
    </p:custData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2" grpId="0"/>
      <p:bldP spid="25" grpId="0"/>
      <p:bldP spid="23" grpId="0"/>
      <p:bldP spid="2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D581043F-0E89-47DC-A9DF-DF2A3EFF3F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5088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F56ED1DD-A4B5-42DA-A41D-BA679C951730}"/>
              </a:ext>
            </a:extLst>
          </p:cNvPr>
          <p:cNvSpPr/>
          <p:nvPr/>
        </p:nvSpPr>
        <p:spPr>
          <a:xfrm>
            <a:off x="485546" y="516397"/>
            <a:ext cx="8172908" cy="4176464"/>
          </a:xfrm>
          <a:prstGeom prst="rect">
            <a:avLst/>
          </a:prstGeom>
          <a:solidFill>
            <a:srgbClr val="F9F9F9"/>
          </a:solidFill>
          <a:ln>
            <a:noFill/>
          </a:ln>
          <a:effectLst>
            <a:outerShdw blurRad="2921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995936" y="1888468"/>
            <a:ext cx="830099" cy="346249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en-US" altLang="zh-CN" b="1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Part 4</a:t>
            </a:r>
            <a:endParaRPr lang="zh-CN" altLang="en-US" b="1" dirty="0">
              <a:solidFill>
                <a:schemeClr val="accent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2" name="Group 14"/>
          <p:cNvGrpSpPr/>
          <p:nvPr/>
        </p:nvGrpSpPr>
        <p:grpSpPr>
          <a:xfrm>
            <a:off x="3059832" y="2270721"/>
            <a:ext cx="2664296" cy="360040"/>
            <a:chOff x="5349226" y="2010956"/>
            <a:chExt cx="4272984" cy="670899"/>
          </a:xfrm>
          <a:solidFill>
            <a:schemeClr val="accent1"/>
          </a:solidFill>
        </p:grpSpPr>
        <p:sp>
          <p:nvSpPr>
            <p:cNvPr id="6" name="燕尾形 18"/>
            <p:cNvSpPr/>
            <p:nvPr/>
          </p:nvSpPr>
          <p:spPr>
            <a:xfrm rot="10800000">
              <a:off x="5349226" y="2010956"/>
              <a:ext cx="4272984" cy="670899"/>
            </a:xfrm>
            <a:prstGeom prst="chevron">
              <a:avLst>
                <a:gd name="adj" fmla="val 67746"/>
              </a:avLst>
            </a:pr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711173" y="2059649"/>
              <a:ext cx="1447924" cy="5735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lvl="0"/>
              <a:r>
                <a:rPr lang="zh-CN" altLang="en-US" sz="14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未来规划</a:t>
              </a:r>
              <a:endParaRPr lang="zh-CN" altLang="zh-CN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4546802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任意多边形 32"/>
          <p:cNvSpPr/>
          <p:nvPr/>
        </p:nvSpPr>
        <p:spPr>
          <a:xfrm>
            <a:off x="-8906" y="1560435"/>
            <a:ext cx="9180861" cy="3602911"/>
          </a:xfrm>
          <a:custGeom>
            <a:avLst/>
            <a:gdLst>
              <a:gd name="connsiteX0" fmla="*/ 0 w 9020175"/>
              <a:gd name="connsiteY0" fmla="*/ 3895725 h 3895725"/>
              <a:gd name="connsiteX1" fmla="*/ 4581525 w 9020175"/>
              <a:gd name="connsiteY1" fmla="*/ 942975 h 3895725"/>
              <a:gd name="connsiteX2" fmla="*/ 9020175 w 9020175"/>
              <a:gd name="connsiteY2" fmla="*/ 0 h 3895725"/>
              <a:gd name="connsiteX0" fmla="*/ 0 w 9020175"/>
              <a:gd name="connsiteY0" fmla="*/ 3895725 h 3895725"/>
              <a:gd name="connsiteX1" fmla="*/ 4581525 w 9020175"/>
              <a:gd name="connsiteY1" fmla="*/ 942975 h 3895725"/>
              <a:gd name="connsiteX2" fmla="*/ 9020175 w 9020175"/>
              <a:gd name="connsiteY2" fmla="*/ 0 h 3895725"/>
              <a:gd name="connsiteX0" fmla="*/ 0 w 9020175"/>
              <a:gd name="connsiteY0" fmla="*/ 3895725 h 3895725"/>
              <a:gd name="connsiteX1" fmla="*/ 4533900 w 9020175"/>
              <a:gd name="connsiteY1" fmla="*/ 771525 h 3895725"/>
              <a:gd name="connsiteX2" fmla="*/ 9020175 w 9020175"/>
              <a:gd name="connsiteY2" fmla="*/ 0 h 3895725"/>
              <a:gd name="connsiteX0" fmla="*/ 0 w 9020175"/>
              <a:gd name="connsiteY0" fmla="*/ 3896127 h 3896127"/>
              <a:gd name="connsiteX1" fmla="*/ 4533900 w 9020175"/>
              <a:gd name="connsiteY1" fmla="*/ 771927 h 3896127"/>
              <a:gd name="connsiteX2" fmla="*/ 9020175 w 9020175"/>
              <a:gd name="connsiteY2" fmla="*/ 402 h 3896127"/>
              <a:gd name="connsiteX0" fmla="*/ 0 w 9020175"/>
              <a:gd name="connsiteY0" fmla="*/ 3896127 h 3896127"/>
              <a:gd name="connsiteX1" fmla="*/ 4533900 w 9020175"/>
              <a:gd name="connsiteY1" fmla="*/ 771927 h 3896127"/>
              <a:gd name="connsiteX2" fmla="*/ 9020175 w 9020175"/>
              <a:gd name="connsiteY2" fmla="*/ 402 h 3896127"/>
              <a:gd name="connsiteX0" fmla="*/ 0 w 9163050"/>
              <a:gd name="connsiteY0" fmla="*/ 4067388 h 4067388"/>
              <a:gd name="connsiteX1" fmla="*/ 4676775 w 9163050"/>
              <a:gd name="connsiteY1" fmla="*/ 771738 h 4067388"/>
              <a:gd name="connsiteX2" fmla="*/ 9163050 w 9163050"/>
              <a:gd name="connsiteY2" fmla="*/ 213 h 4067388"/>
              <a:gd name="connsiteX0" fmla="*/ 0 w 9210675"/>
              <a:gd name="connsiteY0" fmla="*/ 4124556 h 4124556"/>
              <a:gd name="connsiteX1" fmla="*/ 4724400 w 9210675"/>
              <a:gd name="connsiteY1" fmla="*/ 771756 h 4124556"/>
              <a:gd name="connsiteX2" fmla="*/ 9210675 w 9210675"/>
              <a:gd name="connsiteY2" fmla="*/ 231 h 4124556"/>
              <a:gd name="connsiteX0" fmla="*/ 0 w 9182100"/>
              <a:gd name="connsiteY0" fmla="*/ 3921278 h 3921278"/>
              <a:gd name="connsiteX1" fmla="*/ 4724400 w 9182100"/>
              <a:gd name="connsiteY1" fmla="*/ 568478 h 3921278"/>
              <a:gd name="connsiteX2" fmla="*/ 9182100 w 9182100"/>
              <a:gd name="connsiteY2" fmla="*/ 6503 h 3921278"/>
              <a:gd name="connsiteX0" fmla="*/ 0 w 9182100"/>
              <a:gd name="connsiteY0" fmla="*/ 3969956 h 3969956"/>
              <a:gd name="connsiteX1" fmla="*/ 4724400 w 9182100"/>
              <a:gd name="connsiteY1" fmla="*/ 617156 h 3969956"/>
              <a:gd name="connsiteX2" fmla="*/ 9182100 w 9182100"/>
              <a:gd name="connsiteY2" fmla="*/ 55181 h 3969956"/>
              <a:gd name="connsiteX0" fmla="*/ 0 w 9182100"/>
              <a:gd name="connsiteY0" fmla="*/ 3978254 h 3978254"/>
              <a:gd name="connsiteX1" fmla="*/ 4724400 w 9182100"/>
              <a:gd name="connsiteY1" fmla="*/ 625454 h 3978254"/>
              <a:gd name="connsiteX2" fmla="*/ 9182100 w 9182100"/>
              <a:gd name="connsiteY2" fmla="*/ 63479 h 3978254"/>
              <a:gd name="connsiteX0" fmla="*/ 0 w 9182100"/>
              <a:gd name="connsiteY0" fmla="*/ 3994887 h 3994887"/>
              <a:gd name="connsiteX1" fmla="*/ 4724400 w 9182100"/>
              <a:gd name="connsiteY1" fmla="*/ 642087 h 3994887"/>
              <a:gd name="connsiteX2" fmla="*/ 9182100 w 9182100"/>
              <a:gd name="connsiteY2" fmla="*/ 80112 h 3994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182100" h="3994887">
                <a:moveTo>
                  <a:pt x="0" y="3994887"/>
                </a:moveTo>
                <a:cubicBezTo>
                  <a:pt x="1215231" y="2805055"/>
                  <a:pt x="2908300" y="1380274"/>
                  <a:pt x="4724400" y="642087"/>
                </a:cubicBezTo>
                <a:cubicBezTo>
                  <a:pt x="6540500" y="-96100"/>
                  <a:pt x="8324056" y="-58795"/>
                  <a:pt x="9182100" y="80112"/>
                </a:cubicBezTo>
              </a:path>
            </a:pathLst>
          </a:cu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30" tIns="45715" rIns="91430" bIns="45715" rtlCol="0" anchor="ctr"/>
          <a:lstStyle/>
          <a:p>
            <a:pPr algn="ctr"/>
            <a:endParaRPr lang="zh-CN" altLang="en-US" sz="1799" dirty="0">
              <a:ea typeface="微软雅黑" panose="020B0503020204020204" pitchFamily="34" charset="-122"/>
            </a:endParaRPr>
          </a:p>
        </p:txBody>
      </p:sp>
      <p:sp>
        <p:nvSpPr>
          <p:cNvPr id="34" name="椭圆 33"/>
          <p:cNvSpPr/>
          <p:nvPr/>
        </p:nvSpPr>
        <p:spPr>
          <a:xfrm>
            <a:off x="1529182" y="3713119"/>
            <a:ext cx="215971" cy="2160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76200" prstMaterial="matte"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0" tIns="45715" rIns="91430" bIns="45715" rtlCol="0" anchor="ctr"/>
          <a:lstStyle/>
          <a:p>
            <a:pPr algn="ctr"/>
            <a:endParaRPr lang="zh-CN" altLang="en-US" sz="1799" dirty="0">
              <a:ea typeface="微软雅黑" panose="020B0503020204020204" pitchFamily="34" charset="-122"/>
            </a:endParaRPr>
          </a:p>
        </p:txBody>
      </p:sp>
      <p:sp>
        <p:nvSpPr>
          <p:cNvPr id="35" name="椭圆 34"/>
          <p:cNvSpPr/>
          <p:nvPr/>
        </p:nvSpPr>
        <p:spPr>
          <a:xfrm>
            <a:off x="3684722" y="2429095"/>
            <a:ext cx="215971" cy="2160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76200" prstMaterial="matte"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0" tIns="45715" rIns="91430" bIns="45715" rtlCol="0" anchor="ctr"/>
          <a:lstStyle/>
          <a:p>
            <a:pPr algn="ctr"/>
            <a:endParaRPr lang="zh-CN" altLang="en-US" sz="1799" dirty="0">
              <a:ea typeface="微软雅黑" panose="020B0503020204020204" pitchFamily="34" charset="-122"/>
            </a:endParaRPr>
          </a:p>
        </p:txBody>
      </p:sp>
      <p:sp>
        <p:nvSpPr>
          <p:cNvPr id="36" name="椭圆 35"/>
          <p:cNvSpPr/>
          <p:nvPr/>
        </p:nvSpPr>
        <p:spPr>
          <a:xfrm>
            <a:off x="6185519" y="1609966"/>
            <a:ext cx="215971" cy="21600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76200" prstMaterial="matte"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0" tIns="45715" rIns="91430" bIns="45715" rtlCol="0" anchor="ctr"/>
          <a:lstStyle/>
          <a:p>
            <a:pPr algn="ctr"/>
            <a:endParaRPr lang="zh-CN" altLang="en-US" sz="1799" dirty="0">
              <a:ea typeface="微软雅黑" panose="020B0503020204020204" pitchFamily="34" charset="-122"/>
            </a:endParaRPr>
          </a:p>
        </p:txBody>
      </p:sp>
      <p:grpSp>
        <p:nvGrpSpPr>
          <p:cNvPr id="3" name="组合 38"/>
          <p:cNvGrpSpPr/>
          <p:nvPr/>
        </p:nvGrpSpPr>
        <p:grpSpPr>
          <a:xfrm>
            <a:off x="664302" y="2356402"/>
            <a:ext cx="1149540" cy="1123950"/>
            <a:chOff x="1331640" y="1918189"/>
            <a:chExt cx="1149695" cy="1123950"/>
          </a:xfrm>
          <a:solidFill>
            <a:schemeClr val="accent1"/>
          </a:solidFill>
          <a:effectLst/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</p:grpSpPr>
        <p:sp>
          <p:nvSpPr>
            <p:cNvPr id="40" name="椭圆形标注 39"/>
            <p:cNvSpPr/>
            <p:nvPr/>
          </p:nvSpPr>
          <p:spPr>
            <a:xfrm>
              <a:off x="1331640" y="1918189"/>
              <a:ext cx="1149695" cy="1123950"/>
            </a:xfrm>
            <a:prstGeom prst="wedgeEllipseCallout">
              <a:avLst>
                <a:gd name="adj1" fmla="val 23905"/>
                <a:gd name="adj2" fmla="val 58966"/>
              </a:avLst>
            </a:prstGeom>
            <a:grpFill/>
            <a:ln>
              <a:noFill/>
            </a:ln>
            <a:effectLst/>
            <a:sp3d prstMaterial="matte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99" dirty="0">
                <a:ea typeface="微软雅黑" panose="020B0503020204020204" pitchFamily="34" charset="-122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1422925" y="2278347"/>
              <a:ext cx="1001192" cy="307777"/>
            </a:xfrm>
            <a:prstGeom prst="rect">
              <a:avLst/>
            </a:prstGeom>
            <a:noFill/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p3d prstMaterial="matte"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solidFill>
                    <a:schemeClr val="bg1">
                      <a:lumMod val="95000"/>
                    </a:schemeClr>
                  </a:solidFill>
                  <a:ea typeface="微软雅黑" panose="020B0503020204020204" pitchFamily="34" charset="-122"/>
                </a:rPr>
                <a:t>第一阶段</a:t>
              </a:r>
            </a:p>
          </p:txBody>
        </p:sp>
      </p:grpSp>
      <p:grpSp>
        <p:nvGrpSpPr>
          <p:cNvPr id="5" name="组合 44"/>
          <p:cNvGrpSpPr/>
          <p:nvPr/>
        </p:nvGrpSpPr>
        <p:grpSpPr>
          <a:xfrm>
            <a:off x="5044937" y="552683"/>
            <a:ext cx="1149540" cy="1123950"/>
            <a:chOff x="4166431" y="757076"/>
            <a:chExt cx="1149695" cy="1123950"/>
          </a:xfrm>
          <a:solidFill>
            <a:schemeClr val="accent3"/>
          </a:solidFill>
          <a:effectLst/>
          <a:scene3d>
            <a:camera prst="orthographicFront">
              <a:rot lat="0" lon="0" rev="0"/>
            </a:camera>
            <a:lightRig rig="glow" dir="t"/>
          </a:scene3d>
        </p:grpSpPr>
        <p:sp>
          <p:nvSpPr>
            <p:cNvPr id="46" name="椭圆形标注 45"/>
            <p:cNvSpPr/>
            <p:nvPr/>
          </p:nvSpPr>
          <p:spPr>
            <a:xfrm>
              <a:off x="4166431" y="757076"/>
              <a:ext cx="1149695" cy="1123950"/>
            </a:xfrm>
            <a:prstGeom prst="wedgeEllipseCallout">
              <a:avLst>
                <a:gd name="adj1" fmla="val 47102"/>
                <a:gd name="adj2" fmla="val 40322"/>
              </a:avLst>
            </a:prstGeom>
            <a:grpFill/>
            <a:ln>
              <a:noFill/>
            </a:ln>
            <a:effectLst/>
            <a:sp3d prstMaterial="matte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99" dirty="0">
                <a:ea typeface="微软雅黑" panose="020B0503020204020204" pitchFamily="34" charset="-122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4297669" y="1162643"/>
              <a:ext cx="968874" cy="307777"/>
            </a:xfrm>
            <a:prstGeom prst="rect">
              <a:avLst/>
            </a:prstGeom>
            <a:noFill/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p3d prstMaterial="matte"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solidFill>
                    <a:schemeClr val="bg1">
                      <a:lumMod val="95000"/>
                    </a:schemeClr>
                  </a:solidFill>
                  <a:ea typeface="微软雅黑" panose="020B0503020204020204" pitchFamily="34" charset="-122"/>
                </a:rPr>
                <a:t>第三阶段</a:t>
              </a:r>
            </a:p>
          </p:txBody>
        </p:sp>
      </p:grpSp>
      <p:sp>
        <p:nvSpPr>
          <p:cNvPr id="51" name="TextBox 50"/>
          <p:cNvSpPr txBox="1"/>
          <p:nvPr/>
        </p:nvSpPr>
        <p:spPr>
          <a:xfrm>
            <a:off x="2262581" y="1414422"/>
            <a:ext cx="2304946" cy="938708"/>
          </a:xfrm>
          <a:prstGeom prst="rect">
            <a:avLst/>
          </a:prstGeom>
          <a:noFill/>
        </p:spPr>
        <p:txBody>
          <a:bodyPr wrap="square" lIns="91430" tIns="45715" rIns="91430" bIns="45715" rtlCol="0">
            <a:spAutoFit/>
          </a:bodyPr>
          <a:lstStyle/>
          <a:p>
            <a:pPr marL="171450" lvl="0" indent="-171450" defTabSz="913765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参与解决项目遇到的难题</a:t>
            </a:r>
            <a:endParaRPr lang="en-US" altLang="zh-CN" sz="10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marL="171450" lvl="0" indent="-171450" defTabSz="913765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能独立开发和维护单独的项目模块</a:t>
            </a:r>
            <a:endParaRPr lang="en-US" altLang="zh-CN" sz="10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marL="171450" lvl="0" indent="-171450" defTabSz="913765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专业技能程序提升</a:t>
            </a:r>
            <a:endParaRPr lang="en-US" altLang="zh-CN" sz="10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endParaRPr lang="en-US" altLang="zh-CN" sz="10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1231437" y="4090084"/>
            <a:ext cx="2561271" cy="757633"/>
          </a:xfrm>
          <a:prstGeom prst="rect">
            <a:avLst/>
          </a:prstGeom>
          <a:noFill/>
        </p:spPr>
        <p:txBody>
          <a:bodyPr wrap="square" lIns="91430" tIns="45715" rIns="91430" bIns="45715" rtlCol="0">
            <a:spAutoFit/>
          </a:bodyPr>
          <a:lstStyle/>
          <a:p>
            <a:pPr marL="171450" lvl="0" indent="-171450" defTabSz="913765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尽快熟悉公司的业务</a:t>
            </a:r>
            <a:endParaRPr lang="en-US" altLang="zh-CN" sz="10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marL="171450" lvl="0" indent="-171450" defTabSz="913765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加快储备项目中需要运用到的技术</a:t>
            </a:r>
            <a:endParaRPr lang="en-US" altLang="zh-CN" sz="10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marL="171450" lvl="0" indent="-171450" defTabSz="913765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熟练掌握即将要用到的开发技术</a:t>
            </a:r>
            <a:endParaRPr lang="en-US" altLang="zh-CN" sz="10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6425316" y="1960476"/>
            <a:ext cx="1880702" cy="546806"/>
          </a:xfrm>
          <a:prstGeom prst="rect">
            <a:avLst/>
          </a:prstGeom>
          <a:noFill/>
        </p:spPr>
        <p:txBody>
          <a:bodyPr wrap="square" lIns="91430" tIns="45715" rIns="91430" bIns="45715" rtlCol="0">
            <a:spAutoFit/>
          </a:bodyPr>
          <a:lstStyle/>
          <a:p>
            <a:pPr marL="171450" lvl="0" indent="-171450" defTabSz="913765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业务全面，技术全面</a:t>
            </a:r>
            <a:endParaRPr lang="en-US" altLang="zh-CN" sz="10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marL="171450" lvl="0" indent="-171450" defTabSz="913765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反馈团队，做出更多成果</a:t>
            </a:r>
            <a:endParaRPr lang="en-US" altLang="zh-CN" sz="10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3" name="文本框 37"/>
          <p:cNvSpPr txBox="1"/>
          <p:nvPr/>
        </p:nvSpPr>
        <p:spPr>
          <a:xfrm>
            <a:off x="431540" y="336437"/>
            <a:ext cx="1836172" cy="315475"/>
          </a:xfrm>
          <a:prstGeom prst="rect">
            <a:avLst/>
          </a:prstGeom>
          <a:noFill/>
        </p:spPr>
        <p:txBody>
          <a:bodyPr wrap="square" lIns="68584" tIns="34292" rIns="68584" bIns="34292" rtlCol="0">
            <a:spAutoFit/>
          </a:bodyPr>
          <a:lstStyle/>
          <a:p>
            <a:pPr lvl="0" algn="dist"/>
            <a:r>
              <a:rPr lang="zh-CN" altLang="en-US" sz="1600" b="0" kern="1200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未来规划</a:t>
            </a:r>
            <a:endParaRPr lang="zh-CN" altLang="zh-CN" sz="1600" b="0" kern="1200" dirty="0">
              <a:solidFill>
                <a:schemeClr val="accent1"/>
              </a:solidFill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B9B52F88-9021-49FC-8857-0300FC2ED6AA}"/>
              </a:ext>
            </a:extLst>
          </p:cNvPr>
          <p:cNvGrpSpPr/>
          <p:nvPr/>
        </p:nvGrpSpPr>
        <p:grpSpPr>
          <a:xfrm>
            <a:off x="3989382" y="2585156"/>
            <a:ext cx="1149540" cy="1123950"/>
            <a:chOff x="3989382" y="2585156"/>
            <a:chExt cx="1149540" cy="1123950"/>
          </a:xfrm>
        </p:grpSpPr>
        <p:sp>
          <p:nvSpPr>
            <p:cNvPr id="43" name="椭圆形标注 42"/>
            <p:cNvSpPr/>
            <p:nvPr/>
          </p:nvSpPr>
          <p:spPr>
            <a:xfrm>
              <a:off x="3989382" y="2585156"/>
              <a:ext cx="1149540" cy="1123950"/>
            </a:xfrm>
            <a:prstGeom prst="wedgeEllipseCallout">
              <a:avLst>
                <a:gd name="adj1" fmla="val -50658"/>
                <a:gd name="adj2" fmla="val -40187"/>
              </a:avLst>
            </a:prstGeom>
            <a:solidFill>
              <a:schemeClr val="accent2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99" dirty="0">
                <a:ea typeface="微软雅黑" panose="020B0503020204020204" pitchFamily="34" charset="-122"/>
              </a:endParaRPr>
            </a:p>
          </p:txBody>
        </p:sp>
        <p:sp>
          <p:nvSpPr>
            <p:cNvPr id="24" name="TextBox 40">
              <a:extLst>
                <a:ext uri="{FF2B5EF4-FFF2-40B4-BE49-F238E27FC236}">
                  <a16:creationId xmlns:a16="http://schemas.microsoft.com/office/drawing/2014/main" id="{2B96459F-789B-4FBC-BA3D-55E0E7886204}"/>
                </a:ext>
              </a:extLst>
            </p:cNvPr>
            <p:cNvSpPr txBox="1"/>
            <p:nvPr/>
          </p:nvSpPr>
          <p:spPr>
            <a:xfrm>
              <a:off x="4111924" y="2993242"/>
              <a:ext cx="920151" cy="307777"/>
            </a:xfrm>
            <a:prstGeom prst="rect">
              <a:avLst/>
            </a:prstGeom>
            <a:noFill/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solidFill>
                    <a:schemeClr val="bg1">
                      <a:lumMod val="95000"/>
                    </a:schemeClr>
                  </a:solidFill>
                  <a:ea typeface="微软雅黑" panose="020B0503020204020204" pitchFamily="34" charset="-122"/>
                </a:rPr>
                <a:t>第二阶段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2282203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5" grpId="0" animBg="1"/>
      <p:bldP spid="36" grpId="0" animBg="1"/>
      <p:bldP spid="51" grpId="0"/>
      <p:bldP spid="52" grpId="0"/>
      <p:bldP spid="5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B728FF92-D164-4954-8A94-D5F4C9430D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5088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5D495D99-7A4B-42BA-B6E6-E82DEBFE2F33}"/>
              </a:ext>
            </a:extLst>
          </p:cNvPr>
          <p:cNvSpPr/>
          <p:nvPr/>
        </p:nvSpPr>
        <p:spPr>
          <a:xfrm>
            <a:off x="503548" y="484312"/>
            <a:ext cx="8172908" cy="4176464"/>
          </a:xfrm>
          <a:prstGeom prst="rect">
            <a:avLst/>
          </a:prstGeom>
          <a:solidFill>
            <a:srgbClr val="F9F9F9"/>
          </a:solidFill>
          <a:ln>
            <a:noFill/>
          </a:ln>
          <a:effectLst>
            <a:outerShdw blurRad="2921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943708" y="2249378"/>
            <a:ext cx="47015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报告完毕 谢谢观看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CD23810-CFAF-4E6B-87BA-2E764F03373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51181" y="1672444"/>
            <a:ext cx="2041638" cy="459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56513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D581043F-0E89-47DC-A9DF-DF2A3EFF3F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5088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F56ED1DD-A4B5-42DA-A41D-BA679C951730}"/>
              </a:ext>
            </a:extLst>
          </p:cNvPr>
          <p:cNvSpPr/>
          <p:nvPr/>
        </p:nvSpPr>
        <p:spPr>
          <a:xfrm>
            <a:off x="485546" y="516397"/>
            <a:ext cx="8172908" cy="4176464"/>
          </a:xfrm>
          <a:prstGeom prst="rect">
            <a:avLst/>
          </a:prstGeom>
          <a:solidFill>
            <a:srgbClr val="F9F9F9"/>
          </a:solidFill>
          <a:ln>
            <a:noFill/>
          </a:ln>
          <a:effectLst>
            <a:outerShdw blurRad="2921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995936" y="1888468"/>
            <a:ext cx="830099" cy="346249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en-US" altLang="zh-CN" b="1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Part 1</a:t>
            </a:r>
            <a:endParaRPr lang="zh-CN" altLang="en-US" b="1" dirty="0">
              <a:solidFill>
                <a:schemeClr val="accent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2" name="Group 14"/>
          <p:cNvGrpSpPr/>
          <p:nvPr/>
        </p:nvGrpSpPr>
        <p:grpSpPr>
          <a:xfrm>
            <a:off x="3059832" y="2270721"/>
            <a:ext cx="2664296" cy="360040"/>
            <a:chOff x="5349226" y="2010956"/>
            <a:chExt cx="4272984" cy="670899"/>
          </a:xfrm>
          <a:solidFill>
            <a:schemeClr val="accent1"/>
          </a:solidFill>
        </p:grpSpPr>
        <p:sp>
          <p:nvSpPr>
            <p:cNvPr id="6" name="燕尾形 18"/>
            <p:cNvSpPr/>
            <p:nvPr/>
          </p:nvSpPr>
          <p:spPr>
            <a:xfrm rot="10800000">
              <a:off x="5349226" y="2010956"/>
              <a:ext cx="4272984" cy="670899"/>
            </a:xfrm>
            <a:prstGeom prst="chevron">
              <a:avLst>
                <a:gd name="adj" fmla="val 67746"/>
              </a:avLst>
            </a:pr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711173" y="2059649"/>
              <a:ext cx="1447924" cy="5735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lvl="0"/>
              <a:r>
                <a:rPr lang="zh-CN" altLang="en-US" sz="14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工作回顾</a:t>
              </a:r>
              <a:endParaRPr lang="zh-CN" altLang="zh-CN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9" name="文本框 7"/>
          <p:cNvSpPr txBox="1">
            <a:spLocks noChangeArrowheads="1"/>
          </p:cNvSpPr>
          <p:nvPr/>
        </p:nvSpPr>
        <p:spPr bwMode="auto">
          <a:xfrm>
            <a:off x="2726795" y="2766872"/>
            <a:ext cx="1368152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zh-CN" altLang="en-US" sz="1000" b="1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线网系统开发</a:t>
            </a:r>
          </a:p>
        </p:txBody>
      </p:sp>
      <p:sp>
        <p:nvSpPr>
          <p:cNvPr id="11" name="文本框 7"/>
          <p:cNvSpPr txBox="1">
            <a:spLocks noChangeArrowheads="1"/>
          </p:cNvSpPr>
          <p:nvPr/>
        </p:nvSpPr>
        <p:spPr bwMode="auto">
          <a:xfrm>
            <a:off x="3959932" y="2766871"/>
            <a:ext cx="1116124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组态技术选型</a:t>
            </a:r>
            <a:endParaRPr lang="en-US" altLang="zh-CN" sz="1000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文本框 7">
            <a:extLst>
              <a:ext uri="{FF2B5EF4-FFF2-40B4-BE49-F238E27FC236}">
                <a16:creationId xmlns:a16="http://schemas.microsoft.com/office/drawing/2014/main" id="{9B64480D-1A7E-4D4C-B298-3E2ED8E55E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84068" y="2766871"/>
            <a:ext cx="1044116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合肥</a:t>
            </a:r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AFC</a:t>
            </a:r>
          </a:p>
        </p:txBody>
      </p:sp>
    </p:spTree>
    <p:extLst>
      <p:ext uri="{BB962C8B-B14F-4D97-AF65-F5344CB8AC3E}">
        <p14:creationId xmlns:p14="http://schemas.microsoft.com/office/powerpoint/2010/main" val="405231094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  <p:bldP spid="11" grpId="0"/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文本框 42"/>
          <p:cNvSpPr txBox="1"/>
          <p:nvPr/>
        </p:nvSpPr>
        <p:spPr>
          <a:xfrm>
            <a:off x="1600741" y="3832733"/>
            <a:ext cx="1924611" cy="207747"/>
          </a:xfrm>
          <a:prstGeom prst="rect">
            <a:avLst/>
          </a:prstGeom>
          <a:noFill/>
        </p:spPr>
        <p:txBody>
          <a:bodyPr wrap="square" lIns="68577" tIns="34289" rIns="68577" bIns="34289" rtlCol="0">
            <a:spAutoFit/>
          </a:bodyPr>
          <a:lstStyle/>
          <a:p>
            <a:pPr algn="ctr"/>
            <a:r>
              <a:rPr lang="zh-CN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首屏</a:t>
            </a:r>
            <a:r>
              <a:rPr lang="en-US" altLang="zh-CN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/</a:t>
            </a:r>
            <a:r>
              <a:rPr lang="zh-CN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控件</a:t>
            </a:r>
            <a:r>
              <a:rPr lang="en-US" altLang="zh-CN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/</a:t>
            </a:r>
            <a:r>
              <a:rPr lang="zh-CN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项目结构</a:t>
            </a:r>
            <a:endParaRPr lang="en-US" altLang="zh-CN" sz="9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anose="020B0606030504020204" pitchFamily="34" charset="0"/>
              <a:sym typeface="Arial" panose="020B0604020202020204" pitchFamily="34" charset="0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6B538994-A9C3-4BE5-A986-357021E854D5}"/>
              </a:ext>
            </a:extLst>
          </p:cNvPr>
          <p:cNvGrpSpPr/>
          <p:nvPr/>
        </p:nvGrpSpPr>
        <p:grpSpPr>
          <a:xfrm>
            <a:off x="1994476" y="1478565"/>
            <a:ext cx="1139209" cy="1132467"/>
            <a:chOff x="1994476" y="1478565"/>
            <a:chExt cx="1139209" cy="1132467"/>
          </a:xfrm>
        </p:grpSpPr>
        <p:grpSp>
          <p:nvGrpSpPr>
            <p:cNvPr id="2" name="组合 1">
              <a:extLst>
                <a:ext uri="{FF2B5EF4-FFF2-40B4-BE49-F238E27FC236}">
                  <a16:creationId xmlns:a16="http://schemas.microsoft.com/office/drawing/2014/main" id="{1E06C285-84DE-478C-AD99-276E18C2568D}"/>
                </a:ext>
              </a:extLst>
            </p:cNvPr>
            <p:cNvGrpSpPr/>
            <p:nvPr/>
          </p:nvGrpSpPr>
          <p:grpSpPr>
            <a:xfrm>
              <a:off x="1994476" y="1478565"/>
              <a:ext cx="1139209" cy="1132467"/>
              <a:chOff x="1994476" y="1478565"/>
              <a:chExt cx="1139209" cy="1132467"/>
            </a:xfrm>
          </p:grpSpPr>
          <p:sp>
            <p:nvSpPr>
              <p:cNvPr id="44" name="泪滴形 43"/>
              <p:cNvSpPr/>
              <p:nvPr/>
            </p:nvSpPr>
            <p:spPr>
              <a:xfrm rot="8100000">
                <a:off x="1994476" y="1478565"/>
                <a:ext cx="1139209" cy="1132467"/>
              </a:xfrm>
              <a:prstGeom prst="teardrop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3175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8577" tIns="34289" rIns="68577" bIns="34289" rtlCol="0" anchor="ctr"/>
              <a:lstStyle/>
              <a:p>
                <a:pPr algn="ctr"/>
                <a:endParaRPr lang="zh-CN" altLang="en-US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45" name="椭圆 44"/>
              <p:cNvSpPr/>
              <p:nvPr/>
            </p:nvSpPr>
            <p:spPr>
              <a:xfrm>
                <a:off x="2103715" y="1584371"/>
                <a:ext cx="925609" cy="920129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8577" tIns="34289" rIns="68577" bIns="34289" rtlCol="0" anchor="ctr"/>
              <a:lstStyle/>
              <a:p>
                <a:pPr algn="ctr"/>
                <a:endParaRPr lang="zh-CN" altLang="en-US" dirty="0"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46" name="文本框 45"/>
            <p:cNvSpPr txBox="1"/>
            <p:nvPr/>
          </p:nvSpPr>
          <p:spPr>
            <a:xfrm>
              <a:off x="2263307" y="1888587"/>
              <a:ext cx="606425" cy="284654"/>
            </a:xfrm>
            <a:prstGeom prst="rect">
              <a:avLst/>
            </a:prstGeom>
            <a:noFill/>
          </p:spPr>
          <p:txBody>
            <a:bodyPr wrap="square" lIns="68577" tIns="34289" rIns="68577" bIns="34289" rtlCol="0">
              <a:spAutoFit/>
            </a:bodyPr>
            <a:lstStyle>
              <a:defPPr>
                <a:defRPr lang="zh-CN"/>
              </a:defPPr>
              <a:lvl1pPr algn="ctr">
                <a:defRPr sz="3200">
                  <a:solidFill>
                    <a:schemeClr val="tx1">
                      <a:lumMod val="65000"/>
                      <a:lumOff val="35000"/>
                    </a:schemeClr>
                  </a:solidFill>
                </a:defRPr>
              </a:lvl1pPr>
            </a:lstStyle>
            <a:p>
              <a:r>
                <a:rPr lang="en-US" altLang="zh-CN" sz="1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" panose="020B0606030504020204" pitchFamily="34" charset="0"/>
                  <a:sym typeface="Arial" panose="020B0604020202020204" pitchFamily="34" charset="0"/>
                </a:rPr>
                <a:t>1</a:t>
              </a:r>
            </a:p>
          </p:txBody>
        </p:sp>
      </p:grpSp>
      <p:cxnSp>
        <p:nvCxnSpPr>
          <p:cNvPr id="47" name="直接箭头连接符 46"/>
          <p:cNvCxnSpPr/>
          <p:nvPr/>
        </p:nvCxnSpPr>
        <p:spPr>
          <a:xfrm>
            <a:off x="1115616" y="3342812"/>
            <a:ext cx="7173687" cy="0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圆角矩形 82"/>
          <p:cNvSpPr/>
          <p:nvPr/>
        </p:nvSpPr>
        <p:spPr>
          <a:xfrm>
            <a:off x="1760921" y="3179504"/>
            <a:ext cx="1625593" cy="32463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7" tIns="34289" rIns="68577" bIns="34289" rtlCol="0" anchor="ctr"/>
          <a:lstStyle/>
          <a:p>
            <a:pPr algn="ctr"/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熟悉系统代码</a:t>
            </a:r>
            <a:endParaRPr lang="en-US" altLang="zh-CN" sz="1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anose="020B0606030504020204" pitchFamily="34" charset="0"/>
              <a:sym typeface="Arial" panose="020B0604020202020204" pitchFamily="34" charset="0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A97997A4-4ABF-4442-96B4-8F6B026B351D}"/>
              </a:ext>
            </a:extLst>
          </p:cNvPr>
          <p:cNvGrpSpPr/>
          <p:nvPr/>
        </p:nvGrpSpPr>
        <p:grpSpPr>
          <a:xfrm>
            <a:off x="4181609" y="1478565"/>
            <a:ext cx="1139209" cy="1132467"/>
            <a:chOff x="4181609" y="1478565"/>
            <a:chExt cx="1139209" cy="1132467"/>
          </a:xfrm>
        </p:grpSpPr>
        <p:sp>
          <p:nvSpPr>
            <p:cNvPr id="84" name="泪滴形 83"/>
            <p:cNvSpPr/>
            <p:nvPr/>
          </p:nvSpPr>
          <p:spPr>
            <a:xfrm rot="8100000">
              <a:off x="4181609" y="1478565"/>
              <a:ext cx="1139209" cy="1132467"/>
            </a:xfrm>
            <a:prstGeom prst="teardrop">
              <a:avLst/>
            </a:prstGeom>
            <a:solidFill>
              <a:schemeClr val="bg1"/>
            </a:solidFill>
            <a:ln>
              <a:noFill/>
            </a:ln>
            <a:effectLst>
              <a:outerShdw blurRad="3175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77" tIns="34289" rIns="68577" bIns="34289"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85" name="椭圆 84"/>
            <p:cNvSpPr/>
            <p:nvPr/>
          </p:nvSpPr>
          <p:spPr>
            <a:xfrm>
              <a:off x="4290847" y="1584371"/>
              <a:ext cx="925609" cy="92012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68577" tIns="34289" rIns="68577" bIns="34289"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86" name="文本框 85"/>
            <p:cNvSpPr txBox="1"/>
            <p:nvPr/>
          </p:nvSpPr>
          <p:spPr>
            <a:xfrm>
              <a:off x="4450439" y="1888587"/>
              <a:ext cx="606425" cy="284654"/>
            </a:xfrm>
            <a:prstGeom prst="rect">
              <a:avLst/>
            </a:prstGeom>
            <a:noFill/>
          </p:spPr>
          <p:txBody>
            <a:bodyPr wrap="square" lIns="68577" tIns="34289" rIns="68577" bIns="34289" rtlCol="0">
              <a:spAutoFit/>
            </a:bodyPr>
            <a:lstStyle>
              <a:defPPr>
                <a:defRPr lang="zh-CN"/>
              </a:defPPr>
              <a:lvl1pPr algn="ctr">
                <a:defRPr sz="3200">
                  <a:solidFill>
                    <a:schemeClr val="tx1">
                      <a:lumMod val="65000"/>
                      <a:lumOff val="35000"/>
                    </a:schemeClr>
                  </a:solidFill>
                </a:defRPr>
              </a:lvl1pPr>
            </a:lstStyle>
            <a:p>
              <a:r>
                <a:rPr lang="en-US" altLang="zh-CN" sz="1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" panose="020B0606030504020204" pitchFamily="34" charset="0"/>
                  <a:sym typeface="Arial" panose="020B0604020202020204" pitchFamily="34" charset="0"/>
                </a:rPr>
                <a:t>2</a:t>
              </a:r>
            </a:p>
          </p:txBody>
        </p:sp>
      </p:grpSp>
      <p:sp>
        <p:nvSpPr>
          <p:cNvPr id="87" name="圆角矩形 86"/>
          <p:cNvSpPr/>
          <p:nvPr/>
        </p:nvSpPr>
        <p:spPr>
          <a:xfrm>
            <a:off x="4031820" y="3179504"/>
            <a:ext cx="1427610" cy="32463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68577" tIns="34289" rIns="68577" bIns="34289" rtlCol="0" anchor="ctr"/>
          <a:lstStyle/>
          <a:p>
            <a:pPr algn="ctr"/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学习开源框架</a:t>
            </a:r>
            <a:endParaRPr lang="en-US" altLang="zh-CN" sz="1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anose="020B0606030504020204" pitchFamily="34" charset="0"/>
              <a:sym typeface="Arial" panose="020B0604020202020204" pitchFamily="34" charset="0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606EC483-F364-4F2E-A87D-CA16A673C7C4}"/>
              </a:ext>
            </a:extLst>
          </p:cNvPr>
          <p:cNvGrpSpPr/>
          <p:nvPr/>
        </p:nvGrpSpPr>
        <p:grpSpPr>
          <a:xfrm>
            <a:off x="6366177" y="1478565"/>
            <a:ext cx="1139209" cy="1132467"/>
            <a:chOff x="6366177" y="1478565"/>
            <a:chExt cx="1139209" cy="1132467"/>
          </a:xfrm>
        </p:grpSpPr>
        <p:sp>
          <p:nvSpPr>
            <p:cNvPr id="88" name="泪滴形 87"/>
            <p:cNvSpPr/>
            <p:nvPr/>
          </p:nvSpPr>
          <p:spPr>
            <a:xfrm rot="8100000">
              <a:off x="6366177" y="1478565"/>
              <a:ext cx="1139209" cy="1132467"/>
            </a:xfrm>
            <a:prstGeom prst="teardrop">
              <a:avLst/>
            </a:prstGeom>
            <a:solidFill>
              <a:schemeClr val="bg1"/>
            </a:solidFill>
            <a:ln>
              <a:noFill/>
            </a:ln>
            <a:effectLst>
              <a:outerShdw blurRad="3175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77" tIns="34289" rIns="68577" bIns="34289"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89" name="椭圆 88"/>
            <p:cNvSpPr/>
            <p:nvPr/>
          </p:nvSpPr>
          <p:spPr>
            <a:xfrm>
              <a:off x="6475415" y="1584371"/>
              <a:ext cx="925609" cy="920129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77" tIns="34289" rIns="68577" bIns="34289"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90" name="文本框 89"/>
            <p:cNvSpPr txBox="1"/>
            <p:nvPr/>
          </p:nvSpPr>
          <p:spPr>
            <a:xfrm>
              <a:off x="6635007" y="1888587"/>
              <a:ext cx="606425" cy="284654"/>
            </a:xfrm>
            <a:prstGeom prst="rect">
              <a:avLst/>
            </a:prstGeom>
            <a:noFill/>
          </p:spPr>
          <p:txBody>
            <a:bodyPr wrap="square" lIns="68577" tIns="34289" rIns="68577" bIns="34289" rtlCol="0">
              <a:spAutoFit/>
            </a:bodyPr>
            <a:lstStyle>
              <a:defPPr>
                <a:defRPr lang="zh-CN"/>
              </a:defPPr>
              <a:lvl1pPr algn="ctr">
                <a:defRPr sz="3200">
                  <a:solidFill>
                    <a:schemeClr val="tx1">
                      <a:lumMod val="65000"/>
                      <a:lumOff val="35000"/>
                    </a:schemeClr>
                  </a:solidFill>
                </a:defRPr>
              </a:lvl1pPr>
            </a:lstStyle>
            <a:p>
              <a:r>
                <a:rPr lang="en-US" altLang="zh-CN" sz="1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" panose="020B0606030504020204" pitchFamily="34" charset="0"/>
                  <a:sym typeface="Arial" panose="020B0604020202020204" pitchFamily="34" charset="0"/>
                </a:rPr>
                <a:t>3</a:t>
              </a:r>
            </a:p>
          </p:txBody>
        </p:sp>
      </p:grpSp>
      <p:sp>
        <p:nvSpPr>
          <p:cNvPr id="91" name="圆角矩形 90"/>
          <p:cNvSpPr/>
          <p:nvPr/>
        </p:nvSpPr>
        <p:spPr>
          <a:xfrm>
            <a:off x="6372201" y="3179504"/>
            <a:ext cx="1115984" cy="324639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7" tIns="34289" rIns="68577" bIns="34289" rtlCol="0" anchor="ctr"/>
          <a:lstStyle/>
          <a:p>
            <a:pPr algn="ctr"/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进行开发</a:t>
            </a:r>
            <a:endParaRPr lang="en-US" altLang="zh-CN" sz="1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anose="020B0606030504020204" pitchFamily="34" charset="0"/>
              <a:sym typeface="Arial" panose="020B0604020202020204" pitchFamily="34" charset="0"/>
            </a:endParaRPr>
          </a:p>
        </p:txBody>
      </p:sp>
      <p:sp>
        <p:nvSpPr>
          <p:cNvPr id="92" name="文本框 91"/>
          <p:cNvSpPr txBox="1"/>
          <p:nvPr/>
        </p:nvSpPr>
        <p:spPr>
          <a:xfrm>
            <a:off x="3661367" y="3832733"/>
            <a:ext cx="2184568" cy="207747"/>
          </a:xfrm>
          <a:prstGeom prst="rect">
            <a:avLst/>
          </a:prstGeom>
          <a:noFill/>
        </p:spPr>
        <p:txBody>
          <a:bodyPr wrap="square" lIns="68577" tIns="34289" rIns="68577" bIns="34289" rtlCol="0">
            <a:spAutoFit/>
          </a:bodyPr>
          <a:lstStyle/>
          <a:p>
            <a:r>
              <a:rPr lang="en-US" altLang="zh-CN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Prism/</a:t>
            </a:r>
            <a:r>
              <a:rPr lang="en-US" altLang="zh-CN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UnityContainer</a:t>
            </a:r>
            <a:r>
              <a:rPr lang="en-US" altLang="zh-CN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/</a:t>
            </a:r>
            <a:r>
              <a:rPr lang="en-US" altLang="zh-CN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HandyControl</a:t>
            </a:r>
            <a:endParaRPr lang="en-US" altLang="zh-CN" sz="9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anose="020B0606030504020204" pitchFamily="34" charset="0"/>
              <a:sym typeface="Arial" panose="020B0604020202020204" pitchFamily="34" charset="0"/>
            </a:endParaRPr>
          </a:p>
        </p:txBody>
      </p:sp>
      <p:sp>
        <p:nvSpPr>
          <p:cNvPr id="93" name="文本框 92"/>
          <p:cNvSpPr txBox="1"/>
          <p:nvPr/>
        </p:nvSpPr>
        <p:spPr>
          <a:xfrm>
            <a:off x="6225664" y="3832733"/>
            <a:ext cx="1425110" cy="207747"/>
          </a:xfrm>
          <a:prstGeom prst="rect">
            <a:avLst/>
          </a:prstGeom>
          <a:noFill/>
        </p:spPr>
        <p:txBody>
          <a:bodyPr wrap="square" lIns="68577" tIns="34289" rIns="68577" bIns="34289" rtlCol="0">
            <a:spAutoFit/>
          </a:bodyPr>
          <a:lstStyle/>
          <a:p>
            <a:pPr algn="ctr"/>
            <a:r>
              <a:rPr lang="zh-CN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增加功能</a:t>
            </a:r>
            <a:r>
              <a:rPr lang="en-US" altLang="zh-CN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/</a:t>
            </a:r>
            <a:r>
              <a:rPr lang="zh-CN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修复</a:t>
            </a:r>
            <a:r>
              <a:rPr lang="en-US" altLang="zh-CN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Bug</a:t>
            </a:r>
          </a:p>
        </p:txBody>
      </p:sp>
      <p:sp>
        <p:nvSpPr>
          <p:cNvPr id="18" name="文本框 37"/>
          <p:cNvSpPr txBox="1"/>
          <p:nvPr/>
        </p:nvSpPr>
        <p:spPr>
          <a:xfrm>
            <a:off x="295503" y="340296"/>
            <a:ext cx="1836172" cy="315475"/>
          </a:xfrm>
          <a:prstGeom prst="rect">
            <a:avLst/>
          </a:prstGeom>
          <a:noFill/>
        </p:spPr>
        <p:txBody>
          <a:bodyPr wrap="square" lIns="68584" tIns="34292" rIns="68584" bIns="34292" rtlCol="0">
            <a:spAutoFit/>
          </a:bodyPr>
          <a:lstStyle/>
          <a:p>
            <a:pPr lvl="0" algn="dist"/>
            <a:r>
              <a:rPr lang="en-US" altLang="zh-CN" sz="1600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1600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线网系统开发</a:t>
            </a:r>
            <a:endParaRPr lang="zh-CN" altLang="zh-CN" sz="1600" dirty="0">
              <a:solidFill>
                <a:schemeClr val="accent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5079411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83" grpId="0" animBg="1"/>
      <p:bldP spid="87" grpId="0" animBg="1"/>
      <p:bldP spid="91" grpId="0" animBg="1"/>
      <p:bldP spid="92" grpId="0"/>
      <p:bldP spid="9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文本框 42"/>
          <p:cNvSpPr txBox="1"/>
          <p:nvPr/>
        </p:nvSpPr>
        <p:spPr>
          <a:xfrm>
            <a:off x="1151620" y="1084008"/>
            <a:ext cx="2592288" cy="253914"/>
          </a:xfrm>
          <a:prstGeom prst="rect">
            <a:avLst/>
          </a:prstGeom>
          <a:noFill/>
        </p:spPr>
        <p:txBody>
          <a:bodyPr wrap="square" lIns="68577" tIns="34289" rIns="68577" bIns="34289" rtlCol="0">
            <a:spAutoFit/>
          </a:bodyPr>
          <a:lstStyle/>
          <a:p>
            <a:r>
              <a:rPr lang="zh-CN" altLang="en-US" sz="12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开发内容</a:t>
            </a:r>
            <a:r>
              <a:rPr lang="en-US" altLang="zh-CN" sz="12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1——</a:t>
            </a:r>
            <a:r>
              <a:rPr lang="zh-CN" altLang="en-US" sz="12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增加性能监控功能</a:t>
            </a:r>
            <a:endParaRPr lang="en-US" altLang="zh-CN" sz="1200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anose="020B0606030504020204" pitchFamily="34" charset="0"/>
              <a:sym typeface="Arial" panose="020B0604020202020204" pitchFamily="34" charset="0"/>
            </a:endParaRPr>
          </a:p>
        </p:txBody>
      </p:sp>
      <p:sp>
        <p:nvSpPr>
          <p:cNvPr id="18" name="文本框 37"/>
          <p:cNvSpPr txBox="1"/>
          <p:nvPr/>
        </p:nvSpPr>
        <p:spPr>
          <a:xfrm>
            <a:off x="295503" y="340296"/>
            <a:ext cx="1836172" cy="315475"/>
          </a:xfrm>
          <a:prstGeom prst="rect">
            <a:avLst/>
          </a:prstGeom>
          <a:noFill/>
        </p:spPr>
        <p:txBody>
          <a:bodyPr wrap="square" lIns="68584" tIns="34292" rIns="68584" bIns="34292" rtlCol="0">
            <a:spAutoFit/>
          </a:bodyPr>
          <a:lstStyle/>
          <a:p>
            <a:pPr lvl="0" algn="dist"/>
            <a:r>
              <a:rPr lang="en-US" altLang="zh-CN" sz="1600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1600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线网系统开发</a:t>
            </a:r>
            <a:endParaRPr lang="zh-CN" altLang="zh-CN" sz="1600" dirty="0">
              <a:solidFill>
                <a:schemeClr val="accent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872B9B6-0540-460E-B342-F88797A7F3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1620" y="1384412"/>
            <a:ext cx="6960685" cy="2772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05732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文本框 42"/>
          <p:cNvSpPr txBox="1"/>
          <p:nvPr/>
        </p:nvSpPr>
        <p:spPr>
          <a:xfrm>
            <a:off x="1151620" y="1084008"/>
            <a:ext cx="2592288" cy="253914"/>
          </a:xfrm>
          <a:prstGeom prst="rect">
            <a:avLst/>
          </a:prstGeom>
          <a:noFill/>
        </p:spPr>
        <p:txBody>
          <a:bodyPr wrap="square" lIns="68577" tIns="34289" rIns="68577" bIns="34289" rtlCol="0">
            <a:spAutoFit/>
          </a:bodyPr>
          <a:lstStyle/>
          <a:p>
            <a:r>
              <a:rPr lang="zh-CN" altLang="en-US" sz="12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开发内容</a:t>
            </a:r>
            <a:r>
              <a:rPr lang="en-US" altLang="zh-CN" sz="12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2——</a:t>
            </a:r>
            <a:r>
              <a:rPr lang="zh-CN" altLang="en-US" sz="12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登录动画</a:t>
            </a:r>
            <a:endParaRPr lang="en-US" altLang="zh-CN" sz="1200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anose="020B0606030504020204" pitchFamily="34" charset="0"/>
              <a:sym typeface="Arial" panose="020B0604020202020204" pitchFamily="34" charset="0"/>
            </a:endParaRPr>
          </a:p>
        </p:txBody>
      </p:sp>
      <p:sp>
        <p:nvSpPr>
          <p:cNvPr id="18" name="文本框 37"/>
          <p:cNvSpPr txBox="1"/>
          <p:nvPr/>
        </p:nvSpPr>
        <p:spPr>
          <a:xfrm>
            <a:off x="295503" y="340296"/>
            <a:ext cx="1836172" cy="315475"/>
          </a:xfrm>
          <a:prstGeom prst="rect">
            <a:avLst/>
          </a:prstGeom>
          <a:noFill/>
        </p:spPr>
        <p:txBody>
          <a:bodyPr wrap="square" lIns="68584" tIns="34292" rIns="68584" bIns="34292" rtlCol="0">
            <a:spAutoFit/>
          </a:bodyPr>
          <a:lstStyle/>
          <a:p>
            <a:pPr lvl="0" algn="dist"/>
            <a:r>
              <a:rPr lang="en-US" altLang="zh-CN" sz="1600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1600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线网系统开发</a:t>
            </a:r>
            <a:endParaRPr lang="zh-CN" altLang="zh-CN" sz="1600" dirty="0">
              <a:solidFill>
                <a:schemeClr val="accent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F6A79ED-2FDB-437F-9F2C-3C12219F36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3589" y="1337922"/>
            <a:ext cx="5693727" cy="3350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133571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文本框 42"/>
          <p:cNvSpPr txBox="1"/>
          <p:nvPr/>
        </p:nvSpPr>
        <p:spPr>
          <a:xfrm>
            <a:off x="1151620" y="1084008"/>
            <a:ext cx="2592288" cy="253914"/>
          </a:xfrm>
          <a:prstGeom prst="rect">
            <a:avLst/>
          </a:prstGeom>
          <a:noFill/>
        </p:spPr>
        <p:txBody>
          <a:bodyPr wrap="square" lIns="68577" tIns="34289" rIns="68577" bIns="34289" rtlCol="0">
            <a:spAutoFit/>
          </a:bodyPr>
          <a:lstStyle/>
          <a:p>
            <a:r>
              <a:rPr lang="zh-CN" altLang="en-US" sz="12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开发内容</a:t>
            </a:r>
            <a:r>
              <a:rPr lang="en-US" altLang="zh-CN" sz="12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3——</a:t>
            </a:r>
            <a:r>
              <a:rPr lang="zh-CN" altLang="en-US" sz="12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修复</a:t>
            </a:r>
            <a:r>
              <a:rPr lang="en-US" altLang="zh-CN" sz="12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Bug</a:t>
            </a:r>
          </a:p>
        </p:txBody>
      </p:sp>
      <p:sp>
        <p:nvSpPr>
          <p:cNvPr id="18" name="文本框 37"/>
          <p:cNvSpPr txBox="1"/>
          <p:nvPr/>
        </p:nvSpPr>
        <p:spPr>
          <a:xfrm>
            <a:off x="295503" y="340296"/>
            <a:ext cx="1836172" cy="315475"/>
          </a:xfrm>
          <a:prstGeom prst="rect">
            <a:avLst/>
          </a:prstGeom>
          <a:noFill/>
        </p:spPr>
        <p:txBody>
          <a:bodyPr wrap="square" lIns="68584" tIns="34292" rIns="68584" bIns="34292" rtlCol="0">
            <a:spAutoFit/>
          </a:bodyPr>
          <a:lstStyle/>
          <a:p>
            <a:pPr lvl="0" algn="dist"/>
            <a:r>
              <a:rPr lang="en-US" altLang="zh-CN" sz="1600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1600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线网系统开发</a:t>
            </a:r>
            <a:endParaRPr lang="zh-CN" altLang="zh-CN" sz="1600" dirty="0">
              <a:solidFill>
                <a:schemeClr val="accent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A4D927B-DE2E-4D8C-A589-D8CA37B4BB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3786" y="1337922"/>
            <a:ext cx="5595064" cy="3402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007370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D581043F-0E89-47DC-A9DF-DF2A3EFF3F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5088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F56ED1DD-A4B5-42DA-A41D-BA679C951730}"/>
              </a:ext>
            </a:extLst>
          </p:cNvPr>
          <p:cNvSpPr/>
          <p:nvPr/>
        </p:nvSpPr>
        <p:spPr>
          <a:xfrm>
            <a:off x="521550" y="516397"/>
            <a:ext cx="8172908" cy="4176464"/>
          </a:xfrm>
          <a:prstGeom prst="rect">
            <a:avLst/>
          </a:prstGeom>
          <a:solidFill>
            <a:srgbClr val="F9F9F9"/>
          </a:solidFill>
          <a:ln>
            <a:noFill/>
          </a:ln>
          <a:effectLst>
            <a:outerShdw blurRad="2921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995936" y="1888468"/>
            <a:ext cx="830099" cy="346249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en-US" altLang="zh-CN" b="1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Part 1</a:t>
            </a:r>
            <a:endParaRPr lang="zh-CN" altLang="en-US" b="1" dirty="0">
              <a:solidFill>
                <a:schemeClr val="accent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2" name="Group 14"/>
          <p:cNvGrpSpPr/>
          <p:nvPr/>
        </p:nvGrpSpPr>
        <p:grpSpPr>
          <a:xfrm>
            <a:off x="3059832" y="2270721"/>
            <a:ext cx="2664296" cy="360040"/>
            <a:chOff x="5349226" y="2010956"/>
            <a:chExt cx="4272984" cy="670899"/>
          </a:xfrm>
          <a:solidFill>
            <a:schemeClr val="accent1"/>
          </a:solidFill>
        </p:grpSpPr>
        <p:sp>
          <p:nvSpPr>
            <p:cNvPr id="6" name="燕尾形 18"/>
            <p:cNvSpPr/>
            <p:nvPr/>
          </p:nvSpPr>
          <p:spPr>
            <a:xfrm rot="10800000">
              <a:off x="5349226" y="2010956"/>
              <a:ext cx="4272984" cy="670899"/>
            </a:xfrm>
            <a:prstGeom prst="chevron">
              <a:avLst>
                <a:gd name="adj" fmla="val 67746"/>
              </a:avLst>
            </a:pr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711173" y="2059649"/>
              <a:ext cx="1447924" cy="5735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lvl="0"/>
              <a:r>
                <a:rPr lang="zh-CN" altLang="en-US" sz="14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工作回顾</a:t>
              </a:r>
              <a:endParaRPr lang="zh-CN" altLang="zh-CN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9" name="文本框 7"/>
          <p:cNvSpPr txBox="1">
            <a:spLocks noChangeArrowheads="1"/>
          </p:cNvSpPr>
          <p:nvPr/>
        </p:nvSpPr>
        <p:spPr bwMode="auto">
          <a:xfrm>
            <a:off x="2726795" y="2766872"/>
            <a:ext cx="1368152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线网系统开发</a:t>
            </a:r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11" name="文本框 7"/>
          <p:cNvSpPr txBox="1">
            <a:spLocks noChangeArrowheads="1"/>
          </p:cNvSpPr>
          <p:nvPr/>
        </p:nvSpPr>
        <p:spPr bwMode="auto">
          <a:xfrm>
            <a:off x="3959932" y="2766871"/>
            <a:ext cx="1116124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zh-CN" altLang="en-US" sz="1000" b="1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组态技术选型</a:t>
            </a:r>
            <a:endParaRPr lang="en-US" altLang="zh-CN" sz="1000" b="1" dirty="0">
              <a:solidFill>
                <a:schemeClr val="accent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文本框 7">
            <a:extLst>
              <a:ext uri="{FF2B5EF4-FFF2-40B4-BE49-F238E27FC236}">
                <a16:creationId xmlns:a16="http://schemas.microsoft.com/office/drawing/2014/main" id="{9B64480D-1A7E-4D4C-B298-3E2ED8E55E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84068" y="2766871"/>
            <a:ext cx="1044116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合肥</a:t>
            </a:r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AFC</a:t>
            </a:r>
          </a:p>
        </p:txBody>
      </p:sp>
    </p:spTree>
    <p:extLst>
      <p:ext uri="{BB962C8B-B14F-4D97-AF65-F5344CB8AC3E}">
        <p14:creationId xmlns:p14="http://schemas.microsoft.com/office/powerpoint/2010/main" val="398338565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  <p:bldP spid="11" grpId="0"/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框 37"/>
          <p:cNvSpPr txBox="1"/>
          <p:nvPr/>
        </p:nvSpPr>
        <p:spPr>
          <a:xfrm>
            <a:off x="445974" y="343108"/>
            <a:ext cx="1836172" cy="315475"/>
          </a:xfrm>
          <a:prstGeom prst="rect">
            <a:avLst/>
          </a:prstGeom>
          <a:noFill/>
        </p:spPr>
        <p:txBody>
          <a:bodyPr wrap="square" lIns="68584" tIns="34292" rIns="68584" bIns="34292" rtlCol="0">
            <a:spAutoFit/>
          </a:bodyPr>
          <a:lstStyle/>
          <a:p>
            <a:pPr lvl="0" algn="dist"/>
            <a:r>
              <a:rPr lang="zh-CN" altLang="en-US" sz="1600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组态技术选型</a:t>
            </a:r>
          </a:p>
        </p:txBody>
      </p:sp>
      <p:graphicFrame>
        <p:nvGraphicFramePr>
          <p:cNvPr id="12" name="表格 11">
            <a:extLst>
              <a:ext uri="{FF2B5EF4-FFF2-40B4-BE49-F238E27FC236}">
                <a16:creationId xmlns:a16="http://schemas.microsoft.com/office/drawing/2014/main" id="{69135DEC-0F08-4F55-A3FB-6E24302EAA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5409407"/>
              </p:ext>
            </p:extLst>
          </p:nvPr>
        </p:nvGraphicFramePr>
        <p:xfrm>
          <a:off x="569800" y="736340"/>
          <a:ext cx="8142661" cy="399644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02697">
                  <a:extLst>
                    <a:ext uri="{9D8B030D-6E8A-4147-A177-3AD203B41FA5}">
                      <a16:colId xmlns:a16="http://schemas.microsoft.com/office/drawing/2014/main" val="2179198322"/>
                    </a:ext>
                  </a:extLst>
                </a:gridCol>
                <a:gridCol w="1289994">
                  <a:extLst>
                    <a:ext uri="{9D8B030D-6E8A-4147-A177-3AD203B41FA5}">
                      <a16:colId xmlns:a16="http://schemas.microsoft.com/office/drawing/2014/main" val="918334565"/>
                    </a:ext>
                  </a:extLst>
                </a:gridCol>
                <a:gridCol w="1289994">
                  <a:extLst>
                    <a:ext uri="{9D8B030D-6E8A-4147-A177-3AD203B41FA5}">
                      <a16:colId xmlns:a16="http://schemas.microsoft.com/office/drawing/2014/main" val="3183173581"/>
                    </a:ext>
                  </a:extLst>
                </a:gridCol>
                <a:gridCol w="1289994">
                  <a:extLst>
                    <a:ext uri="{9D8B030D-6E8A-4147-A177-3AD203B41FA5}">
                      <a16:colId xmlns:a16="http://schemas.microsoft.com/office/drawing/2014/main" val="3548401270"/>
                    </a:ext>
                  </a:extLst>
                </a:gridCol>
                <a:gridCol w="1289994">
                  <a:extLst>
                    <a:ext uri="{9D8B030D-6E8A-4147-A177-3AD203B41FA5}">
                      <a16:colId xmlns:a16="http://schemas.microsoft.com/office/drawing/2014/main" val="4053215094"/>
                    </a:ext>
                  </a:extLst>
                </a:gridCol>
                <a:gridCol w="1289994">
                  <a:extLst>
                    <a:ext uri="{9D8B030D-6E8A-4147-A177-3AD203B41FA5}">
                      <a16:colId xmlns:a16="http://schemas.microsoft.com/office/drawing/2014/main" val="995455189"/>
                    </a:ext>
                  </a:extLst>
                </a:gridCol>
                <a:gridCol w="1289994">
                  <a:extLst>
                    <a:ext uri="{9D8B030D-6E8A-4147-A177-3AD203B41FA5}">
                      <a16:colId xmlns:a16="http://schemas.microsoft.com/office/drawing/2014/main" val="789898285"/>
                    </a:ext>
                  </a:extLst>
                </a:gridCol>
              </a:tblGrid>
              <a:tr h="314913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600" u="none" strike="noStrike">
                          <a:effectLst/>
                        </a:rPr>
                        <a:t>列</a:t>
                      </a:r>
                      <a:r>
                        <a:rPr lang="en-US" altLang="zh-CN" sz="600" u="none" strike="noStrike">
                          <a:effectLst/>
                        </a:rPr>
                        <a:t>1</a:t>
                      </a:r>
                      <a:endParaRPr lang="en-US" altLang="zh-CN" sz="600" b="1" i="0" u="none" strike="noStrike">
                        <a:solidFill>
                          <a:srgbClr val="FFFFFF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026" marR="4026" marT="40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ICONICS32</a:t>
                      </a:r>
                      <a:endParaRPr lang="en-US" sz="600" b="1" i="0" u="none" strike="noStrike">
                        <a:solidFill>
                          <a:srgbClr val="FFFFFF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026" marR="4026" marT="40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ICONICS64</a:t>
                      </a:r>
                      <a:endParaRPr lang="en-US" sz="600" b="1" i="0" u="none" strike="noStrike">
                        <a:solidFill>
                          <a:srgbClr val="FFFFFF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026" marR="4026" marT="40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HT for web</a:t>
                      </a:r>
                      <a:endParaRPr lang="en-US" sz="600" b="1" i="0" u="none" strike="noStrike">
                        <a:solidFill>
                          <a:srgbClr val="FFFFFF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026" marR="4026" marT="40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GeoServer</a:t>
                      </a:r>
                      <a:endParaRPr lang="en-US" sz="600" b="1" i="0" u="none" strike="noStrike">
                        <a:solidFill>
                          <a:srgbClr val="FFFFFF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026" marR="4026" marT="40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WPF</a:t>
                      </a:r>
                      <a:endParaRPr lang="en-US" sz="600" b="1" i="0" u="none" strike="noStrike">
                        <a:solidFill>
                          <a:srgbClr val="FFFFFF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026" marR="4026" marT="40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FSCADA</a:t>
                      </a:r>
                      <a:endParaRPr lang="en-US" sz="600" b="1" i="0" u="none" strike="noStrike">
                        <a:solidFill>
                          <a:srgbClr val="FFFFFF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026" marR="4026" marT="4026" marB="0" anchor="ctr"/>
                </a:tc>
                <a:extLst>
                  <a:ext uri="{0D108BD9-81ED-4DB2-BD59-A6C34878D82A}">
                    <a16:rowId xmlns:a16="http://schemas.microsoft.com/office/drawing/2014/main" val="543700252"/>
                  </a:ext>
                </a:extLst>
              </a:tr>
              <a:tr h="653502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600" u="none" strike="noStrike">
                          <a:effectLst/>
                        </a:rPr>
                        <a:t>运行性能</a:t>
                      </a:r>
                      <a:endParaRPr lang="zh-CN" altLang="en-US" sz="6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026" marR="4026" marT="402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600" u="none" strike="noStrike">
                          <a:effectLst/>
                        </a:rPr>
                        <a:t>不稳定。</a:t>
                      </a:r>
                      <a:br>
                        <a:rPr lang="zh-CN" altLang="en-US" sz="600" u="none" strike="noStrike">
                          <a:effectLst/>
                        </a:rPr>
                      </a:br>
                      <a:r>
                        <a:rPr lang="zh-CN" altLang="en-US" sz="600" u="none" strike="noStrike">
                          <a:effectLst/>
                        </a:rPr>
                        <a:t>在实际项目中，若长时间运行</a:t>
                      </a:r>
                      <a:r>
                        <a:rPr lang="en-US" altLang="zh-CN" sz="600" u="none" strike="noStrike">
                          <a:effectLst/>
                        </a:rPr>
                        <a:t>ICONICS</a:t>
                      </a:r>
                      <a:r>
                        <a:rPr lang="zh-CN" altLang="en-US" sz="600" u="none" strike="noStrike">
                          <a:effectLst/>
                        </a:rPr>
                        <a:t>组态程序，会存在偶发问题，难以排查原因。</a:t>
                      </a:r>
                      <a:endParaRPr lang="zh-CN" altLang="en-US" sz="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026" marR="4026" marT="402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600" u="none" strike="noStrike">
                          <a:effectLst/>
                        </a:rPr>
                        <a:t>一般。因为是封装好的软件，所以如果出现偶发</a:t>
                      </a:r>
                      <a:r>
                        <a:rPr lang="en-US" altLang="zh-CN" sz="600" u="none" strike="noStrike">
                          <a:effectLst/>
                        </a:rPr>
                        <a:t>BUG</a:t>
                      </a:r>
                      <a:r>
                        <a:rPr lang="zh-CN" altLang="en-US" sz="600" u="none" strike="noStrike">
                          <a:effectLst/>
                        </a:rPr>
                        <a:t>，难以定位。</a:t>
                      </a:r>
                      <a:endParaRPr lang="zh-CN" altLang="en-US" sz="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026" marR="4026" marT="402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600" u="none" strike="noStrike" dirty="0">
                          <a:effectLst/>
                        </a:rPr>
                        <a:t>流畅。</a:t>
                      </a:r>
                      <a:br>
                        <a:rPr lang="zh-CN" altLang="en-US" sz="600" u="none" strike="noStrike" dirty="0">
                          <a:effectLst/>
                        </a:rPr>
                      </a:br>
                      <a:r>
                        <a:rPr lang="zh-CN" altLang="en-US" sz="600" u="none" strike="noStrike" dirty="0">
                          <a:effectLst/>
                        </a:rPr>
                        <a:t>目前</a:t>
                      </a:r>
                      <a:r>
                        <a:rPr lang="en-US" altLang="zh-CN" sz="600" u="none" strike="noStrike" dirty="0">
                          <a:effectLst/>
                        </a:rPr>
                        <a:t>HT for web</a:t>
                      </a:r>
                      <a:r>
                        <a:rPr lang="zh-CN" altLang="en-US" sz="600" u="none" strike="noStrike" dirty="0">
                          <a:effectLst/>
                        </a:rPr>
                        <a:t>在我司投入开发将近一年，如</a:t>
                      </a:r>
                      <a:r>
                        <a:rPr lang="en-US" altLang="zh-CN" sz="600" u="none" strike="noStrike" dirty="0">
                          <a:effectLst/>
                        </a:rPr>
                        <a:t>MICS3.0</a:t>
                      </a:r>
                      <a:r>
                        <a:rPr lang="zh-CN" altLang="en-US" sz="600" u="none" strike="noStrike" dirty="0">
                          <a:effectLst/>
                        </a:rPr>
                        <a:t>、</a:t>
                      </a:r>
                      <a:r>
                        <a:rPr lang="en-US" altLang="zh-CN" sz="600" u="none" strike="noStrike" dirty="0">
                          <a:effectLst/>
                        </a:rPr>
                        <a:t>MICS Studio</a:t>
                      </a:r>
                      <a:r>
                        <a:rPr lang="zh-CN" altLang="en-US" sz="600" u="none" strike="noStrike" dirty="0">
                          <a:effectLst/>
                        </a:rPr>
                        <a:t>、红外测温系统，以及</a:t>
                      </a:r>
                      <a:r>
                        <a:rPr lang="en-US" altLang="zh-CN" sz="600" u="none" strike="noStrike" dirty="0">
                          <a:effectLst/>
                        </a:rPr>
                        <a:t>18</a:t>
                      </a:r>
                      <a:r>
                        <a:rPr lang="zh-CN" altLang="en-US" sz="600" u="none" strike="noStrike" dirty="0">
                          <a:effectLst/>
                        </a:rPr>
                        <a:t>、</a:t>
                      </a:r>
                      <a:r>
                        <a:rPr lang="en-US" altLang="zh-CN" sz="600" u="none" strike="noStrike" dirty="0">
                          <a:effectLst/>
                        </a:rPr>
                        <a:t>22</a:t>
                      </a:r>
                      <a:r>
                        <a:rPr lang="zh-CN" altLang="en-US" sz="600" u="none" strike="noStrike" dirty="0">
                          <a:effectLst/>
                        </a:rPr>
                        <a:t>号线也将运用。</a:t>
                      </a:r>
                      <a:br>
                        <a:rPr lang="zh-CN" altLang="en-US" sz="600" u="none" strike="noStrike" dirty="0">
                          <a:effectLst/>
                        </a:rPr>
                      </a:br>
                      <a:r>
                        <a:rPr lang="zh-CN" altLang="en-US" sz="600" u="none" strike="noStrike" dirty="0">
                          <a:effectLst/>
                        </a:rPr>
                        <a:t>在</a:t>
                      </a:r>
                      <a:r>
                        <a:rPr lang="en-US" altLang="zh-CN" sz="600" u="none" strike="noStrike" dirty="0">
                          <a:effectLst/>
                        </a:rPr>
                        <a:t>C/S</a:t>
                      </a:r>
                      <a:r>
                        <a:rPr lang="zh-CN" altLang="en-US" sz="600" u="none" strike="noStrike" dirty="0">
                          <a:effectLst/>
                        </a:rPr>
                        <a:t>端嵌入后使用流畅，暂无发现性能问题。</a:t>
                      </a:r>
                      <a:endParaRPr lang="zh-CN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026" marR="4026" marT="402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600" u="none" strike="noStrike">
                          <a:effectLst/>
                        </a:rPr>
                        <a:t>一般。内嵌进</a:t>
                      </a:r>
                      <a:r>
                        <a:rPr lang="en-US" altLang="zh-CN" sz="600" u="none" strike="noStrike">
                          <a:effectLst/>
                        </a:rPr>
                        <a:t>WPF</a:t>
                      </a:r>
                      <a:r>
                        <a:rPr lang="zh-CN" altLang="en-US" sz="600" u="none" strike="noStrike">
                          <a:effectLst/>
                        </a:rPr>
                        <a:t>的话，如果动画太多会有性能问题。</a:t>
                      </a:r>
                      <a:endParaRPr lang="zh-CN" altLang="en-US" sz="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026" marR="4026" marT="402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600" u="none" strike="noStrike">
                          <a:effectLst/>
                        </a:rPr>
                        <a:t>优秀。</a:t>
                      </a:r>
                      <a:br>
                        <a:rPr lang="zh-CN" altLang="en-US" sz="600" u="none" strike="noStrike">
                          <a:effectLst/>
                        </a:rPr>
                      </a:br>
                      <a:r>
                        <a:rPr lang="en-US" altLang="zh-CN" sz="600" u="none" strike="noStrike">
                          <a:effectLst/>
                        </a:rPr>
                        <a:t>WPF</a:t>
                      </a:r>
                      <a:r>
                        <a:rPr lang="zh-CN" altLang="en-US" sz="600" u="none" strike="noStrike">
                          <a:effectLst/>
                        </a:rPr>
                        <a:t>原生开发，无需嵌套任何插件，即可呈现在程序中，支持硬件加速，能保证长期稳定地运行。</a:t>
                      </a:r>
                      <a:endParaRPr lang="zh-CN" altLang="en-US" sz="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026" marR="4026" marT="402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600" u="none" strike="noStrike">
                          <a:effectLst/>
                        </a:rPr>
                        <a:t>一般。常规的工控组态软件，一般用于工厂产线之类的场景。</a:t>
                      </a:r>
                      <a:r>
                        <a:rPr lang="en-US" altLang="zh-CN" sz="600" u="none" strike="noStrike">
                          <a:effectLst/>
                        </a:rPr>
                        <a:t>CS</a:t>
                      </a:r>
                      <a:r>
                        <a:rPr lang="zh-CN" altLang="en-US" sz="600" u="none" strike="noStrike">
                          <a:effectLst/>
                        </a:rPr>
                        <a:t>版基于</a:t>
                      </a:r>
                      <a:r>
                        <a:rPr lang="en-US" altLang="zh-CN" sz="600" u="none" strike="noStrike">
                          <a:effectLst/>
                        </a:rPr>
                        <a:t>.NET </a:t>
                      </a:r>
                      <a:r>
                        <a:rPr lang="zh-CN" altLang="en-US" sz="600" u="none" strike="noStrike">
                          <a:effectLst/>
                        </a:rPr>
                        <a:t>和 </a:t>
                      </a:r>
                      <a:r>
                        <a:rPr lang="en-US" altLang="zh-CN" sz="600" u="none" strike="noStrike">
                          <a:effectLst/>
                        </a:rPr>
                        <a:t>WPF</a:t>
                      </a:r>
                      <a:r>
                        <a:rPr lang="zh-CN" altLang="en-US" sz="600" u="none" strike="noStrike">
                          <a:effectLst/>
                        </a:rPr>
                        <a:t>实现的软件，</a:t>
                      </a:r>
                      <a:r>
                        <a:rPr lang="en-US" altLang="zh-CN" sz="600" u="none" strike="noStrike">
                          <a:effectLst/>
                        </a:rPr>
                        <a:t>BS</a:t>
                      </a:r>
                      <a:r>
                        <a:rPr lang="zh-CN" altLang="en-US" sz="600" u="none" strike="noStrike">
                          <a:effectLst/>
                        </a:rPr>
                        <a:t>版基于</a:t>
                      </a:r>
                      <a:r>
                        <a:rPr lang="en-US" altLang="zh-CN" sz="600" u="none" strike="noStrike">
                          <a:effectLst/>
                        </a:rPr>
                        <a:t>HTML5</a:t>
                      </a:r>
                      <a:r>
                        <a:rPr lang="zh-CN" altLang="en-US" sz="600" u="none" strike="noStrike">
                          <a:effectLst/>
                        </a:rPr>
                        <a:t>实现。</a:t>
                      </a:r>
                      <a:endParaRPr lang="zh-CN" altLang="en-US" sz="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026" marR="4026" marT="4026" marB="0" anchor="ctr"/>
                </a:tc>
                <a:extLst>
                  <a:ext uri="{0D108BD9-81ED-4DB2-BD59-A6C34878D82A}">
                    <a16:rowId xmlns:a16="http://schemas.microsoft.com/office/drawing/2014/main" val="3628007095"/>
                  </a:ext>
                </a:extLst>
              </a:tr>
              <a:tr h="544585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600" u="none" strike="noStrike">
                          <a:effectLst/>
                        </a:rPr>
                        <a:t>界面效果</a:t>
                      </a:r>
                      <a:endParaRPr lang="zh-CN" altLang="en-US" sz="6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026" marR="4026" marT="402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600" u="none" strike="noStrike">
                          <a:effectLst/>
                        </a:rPr>
                        <a:t>一般。</a:t>
                      </a:r>
                      <a:br>
                        <a:rPr lang="zh-CN" altLang="en-US" sz="600" u="none" strike="noStrike">
                          <a:effectLst/>
                        </a:rPr>
                      </a:br>
                      <a:r>
                        <a:rPr lang="zh-CN" altLang="en-US" sz="600" u="none" strike="noStrike">
                          <a:effectLst/>
                        </a:rPr>
                        <a:t>灵活性较低、可视化效果一般，界面较为粗糙，部分动画不能实现平滑过渡，无法实现科技蓝的设计风格。</a:t>
                      </a:r>
                      <a:endParaRPr lang="zh-CN" altLang="en-US" sz="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026" marR="4026" marT="402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600" u="none" strike="noStrike" dirty="0">
                          <a:effectLst/>
                        </a:rPr>
                        <a:t>良好。</a:t>
                      </a:r>
                      <a:br>
                        <a:rPr lang="zh-CN" altLang="en-US" sz="600" u="none" strike="noStrike" dirty="0">
                          <a:effectLst/>
                        </a:rPr>
                      </a:br>
                      <a:r>
                        <a:rPr lang="zh-CN" altLang="en-US" sz="600" u="none" strike="noStrike" dirty="0">
                          <a:effectLst/>
                        </a:rPr>
                        <a:t>能良好地显示界面，基于</a:t>
                      </a:r>
                      <a:r>
                        <a:rPr lang="en-US" altLang="zh-CN" sz="600" u="none" strike="noStrike" dirty="0">
                          <a:effectLst/>
                        </a:rPr>
                        <a:t>WPF</a:t>
                      </a:r>
                      <a:r>
                        <a:rPr lang="zh-CN" altLang="en-US" sz="600" u="none" strike="noStrike" dirty="0">
                          <a:effectLst/>
                        </a:rPr>
                        <a:t>实现的动画和特效。</a:t>
                      </a:r>
                      <a:endParaRPr lang="zh-CN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026" marR="4026" marT="402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600" u="none" strike="noStrike" dirty="0">
                          <a:effectLst/>
                        </a:rPr>
                        <a:t>优秀。</a:t>
                      </a:r>
                      <a:br>
                        <a:rPr lang="zh-CN" altLang="en-US" sz="600" u="none" strike="noStrike" dirty="0">
                          <a:effectLst/>
                        </a:rPr>
                      </a:br>
                      <a:r>
                        <a:rPr lang="zh-CN" altLang="en-US" sz="600" u="none" strike="noStrike" dirty="0">
                          <a:effectLst/>
                        </a:rPr>
                        <a:t>动画多样性可控，能良好地显示界面、动画、特效。</a:t>
                      </a:r>
                      <a:endParaRPr lang="zh-CN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026" marR="4026" marT="402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600" u="none" strike="noStrike" dirty="0">
                          <a:effectLst/>
                        </a:rPr>
                        <a:t>一般。这只是一个</a:t>
                      </a:r>
                      <a:r>
                        <a:rPr lang="en-US" altLang="zh-CN" sz="600" u="none" strike="noStrike" dirty="0">
                          <a:effectLst/>
                        </a:rPr>
                        <a:t>GIS</a:t>
                      </a:r>
                      <a:r>
                        <a:rPr lang="zh-CN" altLang="en-US" sz="600" u="none" strike="noStrike" dirty="0">
                          <a:effectLst/>
                        </a:rPr>
                        <a:t>服务器，用来做</a:t>
                      </a:r>
                      <a:r>
                        <a:rPr lang="en-US" altLang="zh-CN" sz="600" u="none" strike="noStrike" dirty="0">
                          <a:effectLst/>
                        </a:rPr>
                        <a:t>GIS</a:t>
                      </a:r>
                      <a:r>
                        <a:rPr lang="zh-CN" altLang="en-US" sz="600" u="none" strike="noStrike" dirty="0">
                          <a:effectLst/>
                        </a:rPr>
                        <a:t>的，通过</a:t>
                      </a:r>
                      <a:r>
                        <a:rPr lang="en-US" altLang="zh-CN" sz="600" u="none" strike="noStrike" dirty="0" err="1">
                          <a:effectLst/>
                        </a:rPr>
                        <a:t>OpenLayers</a:t>
                      </a:r>
                      <a:r>
                        <a:rPr lang="zh-CN" altLang="en-US" sz="600" u="none" strike="noStrike" dirty="0">
                          <a:effectLst/>
                        </a:rPr>
                        <a:t>等</a:t>
                      </a:r>
                      <a:r>
                        <a:rPr lang="en-US" altLang="zh-CN" sz="600" u="none" strike="noStrike" dirty="0" err="1">
                          <a:effectLst/>
                        </a:rPr>
                        <a:t>js</a:t>
                      </a:r>
                      <a:r>
                        <a:rPr lang="zh-CN" altLang="en-US" sz="600" u="none" strike="noStrike" dirty="0">
                          <a:effectLst/>
                        </a:rPr>
                        <a:t>库来画地图。可以实现线网功能，但是无法实现类似实时客流等动态效果。</a:t>
                      </a:r>
                      <a:endParaRPr lang="zh-CN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026" marR="4026" marT="402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600" u="none" strike="noStrike">
                          <a:effectLst/>
                        </a:rPr>
                        <a:t>优秀。</a:t>
                      </a:r>
                      <a:br>
                        <a:rPr lang="zh-CN" altLang="en-US" sz="600" u="none" strike="noStrike">
                          <a:effectLst/>
                        </a:rPr>
                      </a:br>
                      <a:r>
                        <a:rPr lang="en-US" altLang="zh-CN" sz="600" u="none" strike="noStrike">
                          <a:effectLst/>
                        </a:rPr>
                        <a:t>WPF</a:t>
                      </a:r>
                      <a:r>
                        <a:rPr lang="zh-CN" altLang="en-US" sz="600" u="none" strike="noStrike">
                          <a:effectLst/>
                        </a:rPr>
                        <a:t>本身对</a:t>
                      </a:r>
                      <a:r>
                        <a:rPr lang="en-US" altLang="zh-CN" sz="600" u="none" strike="noStrike">
                          <a:effectLst/>
                        </a:rPr>
                        <a:t>2D</a:t>
                      </a:r>
                      <a:r>
                        <a:rPr lang="zh-CN" altLang="en-US" sz="600" u="none" strike="noStrike">
                          <a:effectLst/>
                        </a:rPr>
                        <a:t>动画已经有良好的支持，所以基本</a:t>
                      </a:r>
                      <a:r>
                        <a:rPr lang="en-US" altLang="zh-CN" sz="600" u="none" strike="noStrike">
                          <a:effectLst/>
                        </a:rPr>
                        <a:t>Web</a:t>
                      </a:r>
                      <a:r>
                        <a:rPr lang="zh-CN" altLang="en-US" sz="600" u="none" strike="noStrike">
                          <a:effectLst/>
                        </a:rPr>
                        <a:t>可以实现的动画和特效，</a:t>
                      </a:r>
                      <a:r>
                        <a:rPr lang="en-US" altLang="zh-CN" sz="600" u="none" strike="noStrike">
                          <a:effectLst/>
                        </a:rPr>
                        <a:t>WPF</a:t>
                      </a:r>
                      <a:r>
                        <a:rPr lang="zh-CN" altLang="en-US" sz="600" u="none" strike="noStrike">
                          <a:effectLst/>
                        </a:rPr>
                        <a:t>也可以原生实现，且可以达到跟</a:t>
                      </a:r>
                      <a:r>
                        <a:rPr lang="en-US" altLang="zh-CN" sz="600" u="none" strike="noStrike">
                          <a:effectLst/>
                        </a:rPr>
                        <a:t>Web</a:t>
                      </a:r>
                      <a:r>
                        <a:rPr lang="zh-CN" altLang="en-US" sz="600" u="none" strike="noStrike">
                          <a:effectLst/>
                        </a:rPr>
                        <a:t>实现一样美观。</a:t>
                      </a:r>
                      <a:endParaRPr lang="zh-CN" altLang="en-US" sz="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026" marR="4026" marT="402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600" u="none" strike="noStrike">
                          <a:effectLst/>
                        </a:rPr>
                        <a:t>一般。只提供了简单的动画和图片，能满足产线的场景，但是不满足线网指挥中心所需要的现代化效果。</a:t>
                      </a:r>
                      <a:endParaRPr lang="zh-CN" altLang="en-US" sz="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026" marR="4026" marT="4026" marB="0" anchor="ctr"/>
                </a:tc>
                <a:extLst>
                  <a:ext uri="{0D108BD9-81ED-4DB2-BD59-A6C34878D82A}">
                    <a16:rowId xmlns:a16="http://schemas.microsoft.com/office/drawing/2014/main" val="981886916"/>
                  </a:ext>
                </a:extLst>
              </a:tr>
              <a:tr h="219863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600" u="none" strike="noStrike">
                          <a:effectLst/>
                        </a:rPr>
                        <a:t>费用</a:t>
                      </a:r>
                      <a:endParaRPr lang="zh-CN" altLang="en-US" sz="6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026" marR="4026" marT="402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600" u="none" strike="noStrike">
                          <a:effectLst/>
                        </a:rPr>
                        <a:t>按点数和同时访问的客户端并发数收费。</a:t>
                      </a:r>
                      <a:endParaRPr lang="zh-CN" altLang="en-US" sz="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026" marR="4026" marT="402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600" u="none" strike="noStrike" dirty="0">
                          <a:effectLst/>
                        </a:rPr>
                        <a:t>按点数和同时访问的客户端并发数收费。</a:t>
                      </a:r>
                      <a:endParaRPr lang="zh-CN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026" marR="4026" marT="402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600" u="none" strike="noStrike" dirty="0">
                          <a:effectLst/>
                        </a:rPr>
                        <a:t>单项目收费</a:t>
                      </a:r>
                      <a:r>
                        <a:rPr lang="en-US" altLang="zh-CN" sz="600" u="none" strike="noStrike" dirty="0">
                          <a:effectLst/>
                        </a:rPr>
                        <a:t>6</a:t>
                      </a:r>
                      <a:r>
                        <a:rPr lang="zh-CN" altLang="en-US" sz="600" u="none" strike="noStrike" dirty="0">
                          <a:effectLst/>
                        </a:rPr>
                        <a:t>万，单产品</a:t>
                      </a:r>
                      <a:r>
                        <a:rPr lang="en-US" altLang="zh-CN" sz="600" u="none" strike="noStrike" dirty="0">
                          <a:effectLst/>
                        </a:rPr>
                        <a:t>20</a:t>
                      </a:r>
                      <a:r>
                        <a:rPr lang="zh-CN" altLang="en-US" sz="600" u="none" strike="noStrike" dirty="0">
                          <a:effectLst/>
                        </a:rPr>
                        <a:t>万。组态需要另外收费。</a:t>
                      </a:r>
                      <a:endParaRPr lang="zh-CN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026" marR="4026" marT="402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600" u="none" strike="noStrike">
                          <a:effectLst/>
                        </a:rPr>
                        <a:t>开源。基于</a:t>
                      </a:r>
                      <a:r>
                        <a:rPr lang="en-US" altLang="zh-CN" sz="600" u="none" strike="noStrike">
                          <a:effectLst/>
                        </a:rPr>
                        <a:t>GPL</a:t>
                      </a:r>
                      <a:r>
                        <a:rPr lang="zh-CN" altLang="en-US" sz="600" u="none" strike="noStrike">
                          <a:effectLst/>
                        </a:rPr>
                        <a:t>协议。</a:t>
                      </a:r>
                      <a:endParaRPr lang="zh-CN" altLang="en-US" sz="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026" marR="4026" marT="402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600" u="none" strike="noStrike">
                          <a:effectLst/>
                        </a:rPr>
                        <a:t>免费。</a:t>
                      </a:r>
                      <a:endParaRPr lang="zh-CN" altLang="en-US" sz="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026" marR="4026" marT="402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600" u="none" strike="noStrike">
                          <a:effectLst/>
                        </a:rPr>
                        <a:t>收费，一次性买断制，</a:t>
                      </a:r>
                      <a:r>
                        <a:rPr lang="en-US" altLang="zh-CN" sz="600" u="none" strike="noStrike">
                          <a:effectLst/>
                        </a:rPr>
                        <a:t>CS</a:t>
                      </a:r>
                      <a:r>
                        <a:rPr lang="zh-CN" altLang="en-US" sz="600" u="none" strike="noStrike">
                          <a:effectLst/>
                        </a:rPr>
                        <a:t>版</a:t>
                      </a:r>
                      <a:r>
                        <a:rPr lang="en-US" altLang="zh-CN" sz="600" u="none" strike="noStrike">
                          <a:effectLst/>
                        </a:rPr>
                        <a:t>8000</a:t>
                      </a:r>
                      <a:r>
                        <a:rPr lang="zh-CN" altLang="en-US" sz="600" u="none" strike="noStrike">
                          <a:effectLst/>
                        </a:rPr>
                        <a:t>起，</a:t>
                      </a:r>
                      <a:r>
                        <a:rPr lang="en-US" altLang="zh-CN" sz="600" u="none" strike="noStrike">
                          <a:effectLst/>
                        </a:rPr>
                        <a:t>BS</a:t>
                      </a:r>
                      <a:r>
                        <a:rPr lang="zh-CN" altLang="en-US" sz="600" u="none" strike="noStrike">
                          <a:effectLst/>
                        </a:rPr>
                        <a:t>版</a:t>
                      </a:r>
                      <a:r>
                        <a:rPr lang="en-US" altLang="zh-CN" sz="600" u="none" strike="noStrike">
                          <a:effectLst/>
                        </a:rPr>
                        <a:t>7000</a:t>
                      </a:r>
                      <a:r>
                        <a:rPr lang="zh-CN" altLang="en-US" sz="600" u="none" strike="noStrike">
                          <a:effectLst/>
                        </a:rPr>
                        <a:t>起。</a:t>
                      </a:r>
                      <a:endParaRPr lang="zh-CN" altLang="en-US" sz="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026" marR="4026" marT="4026" marB="0" anchor="ctr"/>
                </a:tc>
                <a:extLst>
                  <a:ext uri="{0D108BD9-81ED-4DB2-BD59-A6C34878D82A}">
                    <a16:rowId xmlns:a16="http://schemas.microsoft.com/office/drawing/2014/main" val="3920477428"/>
                  </a:ext>
                </a:extLst>
              </a:tr>
              <a:tr h="435669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600" u="none" strike="noStrike">
                          <a:effectLst/>
                        </a:rPr>
                        <a:t>开发效率</a:t>
                      </a:r>
                      <a:endParaRPr lang="zh-CN" altLang="en-US" sz="6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026" marR="4026" marT="402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600" u="none" strike="noStrike">
                          <a:effectLst/>
                        </a:rPr>
                        <a:t>较低。</a:t>
                      </a:r>
                      <a:br>
                        <a:rPr lang="zh-CN" altLang="en-US" sz="600" u="none" strike="noStrike">
                          <a:effectLst/>
                        </a:rPr>
                      </a:br>
                      <a:r>
                        <a:rPr lang="zh-CN" altLang="en-US" sz="600" u="none" strike="noStrike">
                          <a:effectLst/>
                        </a:rPr>
                        <a:t>图符编辑繁琐，</a:t>
                      </a:r>
                      <a:r>
                        <a:rPr lang="en-US" altLang="zh-CN" sz="600" u="none" strike="noStrike">
                          <a:effectLst/>
                        </a:rPr>
                        <a:t>MICS</a:t>
                      </a:r>
                      <a:r>
                        <a:rPr lang="zh-CN" altLang="en-US" sz="600" u="none" strike="noStrike">
                          <a:effectLst/>
                        </a:rPr>
                        <a:t>原来购买的是网页版，处理很麻烦，对移动端支持不太好。</a:t>
                      </a:r>
                      <a:endParaRPr lang="zh-CN" altLang="en-US" sz="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026" marR="4026" marT="402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一般。</a:t>
                      </a:r>
                    </a:p>
                  </a:txBody>
                  <a:tcPr marL="4026" marR="4026" marT="402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600" u="none" strike="noStrike" dirty="0">
                          <a:effectLst/>
                        </a:rPr>
                        <a:t>很高。</a:t>
                      </a:r>
                      <a:br>
                        <a:rPr lang="zh-CN" altLang="en-US" sz="600" u="none" strike="noStrike" dirty="0">
                          <a:effectLst/>
                        </a:rPr>
                      </a:br>
                      <a:r>
                        <a:rPr lang="zh-CN" altLang="en-US" sz="600" u="none" strike="noStrike" dirty="0">
                          <a:effectLst/>
                        </a:rPr>
                        <a:t>支持快速的二次开发。</a:t>
                      </a:r>
                      <a:endParaRPr lang="zh-CN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026" marR="4026" marT="402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600" u="none" strike="noStrike" dirty="0">
                          <a:effectLst/>
                        </a:rPr>
                        <a:t>一般。</a:t>
                      </a:r>
                      <a:endParaRPr lang="zh-CN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026" marR="4026" marT="402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600" u="none" strike="noStrike">
                          <a:effectLst/>
                        </a:rPr>
                        <a:t>一般。</a:t>
                      </a:r>
                      <a:endParaRPr lang="zh-CN" altLang="en-US" sz="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026" marR="4026" marT="402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600" u="none" strike="noStrike">
                          <a:effectLst/>
                        </a:rPr>
                        <a:t>较低。</a:t>
                      </a:r>
                      <a:endParaRPr lang="zh-CN" altLang="en-US" sz="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026" marR="4026" marT="4026" marB="0" anchor="ctr"/>
                </a:tc>
                <a:extLst>
                  <a:ext uri="{0D108BD9-81ED-4DB2-BD59-A6C34878D82A}">
                    <a16:rowId xmlns:a16="http://schemas.microsoft.com/office/drawing/2014/main" val="34197656"/>
                  </a:ext>
                </a:extLst>
              </a:tr>
              <a:tr h="314913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600" u="none" strike="noStrike">
                          <a:effectLst/>
                        </a:rPr>
                        <a:t>资源占用</a:t>
                      </a:r>
                      <a:endParaRPr lang="zh-CN" altLang="en-US" sz="6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026" marR="4026" marT="402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600" u="none" strike="noStrike">
                          <a:effectLst/>
                        </a:rPr>
                        <a:t>较低。</a:t>
                      </a:r>
                      <a:endParaRPr lang="zh-CN" altLang="en-US" sz="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026" marR="4026" marT="402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600" u="none" strike="noStrike" dirty="0">
                          <a:effectLst/>
                        </a:rPr>
                        <a:t>较低。</a:t>
                      </a:r>
                      <a:endParaRPr lang="zh-CN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026" marR="4026" marT="402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600" u="none" strike="noStrike" dirty="0">
                          <a:effectLst/>
                        </a:rPr>
                        <a:t>一般。</a:t>
                      </a:r>
                      <a:endParaRPr lang="zh-CN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026" marR="4026" marT="402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600" u="none" strike="noStrike" dirty="0">
                          <a:effectLst/>
                        </a:rPr>
                        <a:t>一般。</a:t>
                      </a:r>
                      <a:endParaRPr lang="zh-CN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026" marR="4026" marT="402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600" u="none" strike="noStrike">
                          <a:effectLst/>
                        </a:rPr>
                        <a:t>较低。</a:t>
                      </a:r>
                      <a:endParaRPr lang="zh-CN" altLang="en-US" sz="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026" marR="4026" marT="402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600" u="none" strike="noStrike">
                          <a:effectLst/>
                        </a:rPr>
                        <a:t>一般。</a:t>
                      </a:r>
                      <a:endParaRPr lang="zh-CN" altLang="en-US" sz="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026" marR="4026" marT="4026" marB="0" anchor="ctr"/>
                </a:tc>
                <a:extLst>
                  <a:ext uri="{0D108BD9-81ED-4DB2-BD59-A6C34878D82A}">
                    <a16:rowId xmlns:a16="http://schemas.microsoft.com/office/drawing/2014/main" val="17088945"/>
                  </a:ext>
                </a:extLst>
              </a:tr>
              <a:tr h="76242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600" u="none" strike="noStrike">
                          <a:effectLst/>
                        </a:rPr>
                        <a:t>支持平台</a:t>
                      </a:r>
                      <a:endParaRPr lang="zh-CN" altLang="en-US" sz="6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026" marR="4026" marT="402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Windows。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026" marR="4026" marT="402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 dirty="0">
                          <a:effectLst/>
                        </a:rPr>
                        <a:t>Windows</a:t>
                      </a:r>
                      <a:r>
                        <a:rPr lang="zh-CN" altLang="en-US" sz="600" u="none" strike="noStrike" dirty="0">
                          <a:effectLst/>
                        </a:rPr>
                        <a:t>、</a:t>
                      </a:r>
                      <a:r>
                        <a:rPr lang="en-US" altLang="zh-CN" sz="600" u="none" strike="noStrike" dirty="0">
                          <a:effectLst/>
                        </a:rPr>
                        <a:t>Web</a:t>
                      </a:r>
                      <a:r>
                        <a:rPr lang="zh-CN" altLang="en-US" sz="600" u="none" strike="noStrike" dirty="0">
                          <a:effectLst/>
                        </a:rPr>
                        <a:t>、移动端。</a:t>
                      </a:r>
                      <a:endParaRPr lang="en-US" sz="600" u="none" strike="noStrike" dirty="0">
                        <a:effectLst/>
                      </a:endParaRPr>
                    </a:p>
                  </a:txBody>
                  <a:tcPr marL="4026" marR="4026" marT="402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600" u="none" strike="noStrike" dirty="0">
                          <a:effectLst/>
                        </a:rPr>
                        <a:t>移动端、</a:t>
                      </a:r>
                      <a:r>
                        <a:rPr lang="en-US" altLang="zh-CN" sz="600" u="none" strike="noStrike" dirty="0">
                          <a:effectLst/>
                        </a:rPr>
                        <a:t>Web</a:t>
                      </a:r>
                      <a:r>
                        <a:rPr lang="zh-CN" altLang="en-US" sz="600" u="none" strike="noStrike" dirty="0">
                          <a:effectLst/>
                        </a:rPr>
                        <a:t>端、</a:t>
                      </a:r>
                      <a:r>
                        <a:rPr lang="en-US" altLang="zh-CN" sz="600" u="none" strike="noStrike" dirty="0">
                          <a:effectLst/>
                        </a:rPr>
                        <a:t>PC</a:t>
                      </a:r>
                      <a:r>
                        <a:rPr lang="zh-CN" altLang="en-US" sz="600" u="none" strike="noStrike" dirty="0">
                          <a:effectLst/>
                        </a:rPr>
                        <a:t>端等能运行浏览器的平台。</a:t>
                      </a:r>
                      <a:endParaRPr lang="zh-CN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026" marR="4026" marT="402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600" u="none" strike="noStrike">
                          <a:effectLst/>
                        </a:rPr>
                        <a:t>移动端、</a:t>
                      </a:r>
                      <a:r>
                        <a:rPr lang="en-US" altLang="zh-CN" sz="600" u="none" strike="noStrike">
                          <a:effectLst/>
                        </a:rPr>
                        <a:t>Web</a:t>
                      </a:r>
                      <a:r>
                        <a:rPr lang="zh-CN" altLang="en-US" sz="600" u="none" strike="noStrike">
                          <a:effectLst/>
                        </a:rPr>
                        <a:t>端、</a:t>
                      </a:r>
                      <a:r>
                        <a:rPr lang="en-US" altLang="zh-CN" sz="600" u="none" strike="noStrike">
                          <a:effectLst/>
                        </a:rPr>
                        <a:t>PC</a:t>
                      </a:r>
                      <a:r>
                        <a:rPr lang="zh-CN" altLang="en-US" sz="600" u="none" strike="noStrike">
                          <a:effectLst/>
                        </a:rPr>
                        <a:t>端等能运行浏览器的平台。</a:t>
                      </a:r>
                      <a:br>
                        <a:rPr lang="zh-CN" altLang="en-US" sz="600" u="none" strike="noStrike">
                          <a:effectLst/>
                        </a:rPr>
                      </a:br>
                      <a:r>
                        <a:rPr lang="en-US" altLang="zh-CN" sz="600" u="none" strike="noStrike">
                          <a:effectLst/>
                        </a:rPr>
                        <a:t>GeoServer</a:t>
                      </a:r>
                      <a:r>
                        <a:rPr lang="zh-CN" altLang="en-US" sz="600" u="none" strike="noStrike">
                          <a:effectLst/>
                        </a:rPr>
                        <a:t>是常用的地图服务软件，编辑好的地图信息可上传到</a:t>
                      </a:r>
                      <a:r>
                        <a:rPr lang="en-US" altLang="zh-CN" sz="600" u="none" strike="noStrike">
                          <a:effectLst/>
                        </a:rPr>
                        <a:t>GeoServer</a:t>
                      </a:r>
                      <a:r>
                        <a:rPr lang="zh-CN" altLang="en-US" sz="600" u="none" strike="noStrike">
                          <a:effectLst/>
                        </a:rPr>
                        <a:t>，供其他端的调用，但只能用过</a:t>
                      </a:r>
                      <a:r>
                        <a:rPr lang="en-US" altLang="zh-CN" sz="600" u="none" strike="noStrike">
                          <a:effectLst/>
                        </a:rPr>
                        <a:t>OpenLayers</a:t>
                      </a:r>
                      <a:r>
                        <a:rPr lang="zh-CN" altLang="en-US" sz="600" u="none" strike="noStrike">
                          <a:effectLst/>
                        </a:rPr>
                        <a:t>这种</a:t>
                      </a:r>
                      <a:r>
                        <a:rPr lang="en-US" altLang="zh-CN" sz="600" u="none" strike="noStrike">
                          <a:effectLst/>
                        </a:rPr>
                        <a:t>WebGis</a:t>
                      </a:r>
                      <a:r>
                        <a:rPr lang="zh-CN" altLang="en-US" sz="600" u="none" strike="noStrike">
                          <a:effectLst/>
                        </a:rPr>
                        <a:t>的</a:t>
                      </a:r>
                      <a:r>
                        <a:rPr lang="en-US" altLang="zh-CN" sz="600" u="none" strike="noStrike">
                          <a:effectLst/>
                        </a:rPr>
                        <a:t>js</a:t>
                      </a:r>
                      <a:r>
                        <a:rPr lang="zh-CN" altLang="en-US" sz="600" u="none" strike="noStrike">
                          <a:effectLst/>
                        </a:rPr>
                        <a:t>的类库呈现，即需要通过</a:t>
                      </a:r>
                      <a:r>
                        <a:rPr lang="en-US" altLang="zh-CN" sz="600" u="none" strike="noStrike">
                          <a:effectLst/>
                        </a:rPr>
                        <a:t>Web</a:t>
                      </a:r>
                      <a:r>
                        <a:rPr lang="zh-CN" altLang="en-US" sz="600" u="none" strike="noStrike">
                          <a:effectLst/>
                        </a:rPr>
                        <a:t>的形式来展示。</a:t>
                      </a:r>
                      <a:endParaRPr lang="zh-CN" altLang="en-US" sz="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026" marR="4026" marT="402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Windows。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026" marR="4026" marT="402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600" u="none" strike="noStrike">
                          <a:effectLst/>
                        </a:rPr>
                        <a:t>CS</a:t>
                      </a:r>
                      <a:r>
                        <a:rPr lang="zh-CN" altLang="en-US" sz="600" u="none" strike="noStrike">
                          <a:effectLst/>
                        </a:rPr>
                        <a:t>只支持</a:t>
                      </a:r>
                      <a:r>
                        <a:rPr lang="en-US" altLang="zh-CN" sz="600" u="none" strike="noStrike">
                          <a:effectLst/>
                        </a:rPr>
                        <a:t>PC</a:t>
                      </a:r>
                      <a:r>
                        <a:rPr lang="zh-CN" altLang="en-US" sz="600" u="none" strike="noStrike">
                          <a:effectLst/>
                        </a:rPr>
                        <a:t>端，</a:t>
                      </a:r>
                      <a:r>
                        <a:rPr lang="en-US" altLang="zh-CN" sz="600" u="none" strike="noStrike">
                          <a:effectLst/>
                        </a:rPr>
                        <a:t>BS</a:t>
                      </a:r>
                      <a:r>
                        <a:rPr lang="zh-CN" altLang="en-US" sz="600" u="none" strike="noStrike">
                          <a:effectLst/>
                        </a:rPr>
                        <a:t>只要能运行浏览器都支持。</a:t>
                      </a:r>
                      <a:endParaRPr lang="zh-CN" altLang="en-US" sz="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026" marR="4026" marT="4026" marB="0" anchor="ctr"/>
                </a:tc>
                <a:extLst>
                  <a:ext uri="{0D108BD9-81ED-4DB2-BD59-A6C34878D82A}">
                    <a16:rowId xmlns:a16="http://schemas.microsoft.com/office/drawing/2014/main" val="844284469"/>
                  </a:ext>
                </a:extLst>
              </a:tr>
              <a:tr h="435669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600" u="none" strike="noStrike">
                          <a:effectLst/>
                        </a:rPr>
                        <a:t>交互方式</a:t>
                      </a:r>
                      <a:endParaRPr lang="zh-CN" altLang="en-US" sz="6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026" marR="4026" marT="402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600" u="none" strike="noStrike">
                          <a:effectLst/>
                        </a:rPr>
                        <a:t>前台：</a:t>
                      </a:r>
                      <a:r>
                        <a:rPr lang="en-US" altLang="zh-CN" sz="600" u="none" strike="noStrike">
                          <a:effectLst/>
                        </a:rPr>
                        <a:t>WCF</a:t>
                      </a:r>
                      <a:r>
                        <a:rPr lang="zh-CN" altLang="en-US" sz="600" u="none" strike="noStrike">
                          <a:effectLst/>
                        </a:rPr>
                        <a:t>。</a:t>
                      </a:r>
                      <a:br>
                        <a:rPr lang="zh-CN" altLang="en-US" sz="600" u="none" strike="noStrike">
                          <a:effectLst/>
                        </a:rPr>
                      </a:br>
                      <a:r>
                        <a:rPr lang="zh-CN" altLang="en-US" sz="600" u="none" strike="noStrike">
                          <a:effectLst/>
                        </a:rPr>
                        <a:t>后台：</a:t>
                      </a:r>
                      <a:r>
                        <a:rPr lang="en-US" altLang="zh-CN" sz="600" u="none" strike="noStrike">
                          <a:effectLst/>
                        </a:rPr>
                        <a:t>OPC</a:t>
                      </a:r>
                      <a:r>
                        <a:rPr lang="zh-CN" altLang="en-US" sz="600" u="none" strike="noStrike">
                          <a:effectLst/>
                        </a:rPr>
                        <a:t>。</a:t>
                      </a:r>
                      <a:br>
                        <a:rPr lang="zh-CN" altLang="en-US" sz="600" u="none" strike="noStrike">
                          <a:effectLst/>
                        </a:rPr>
                      </a:br>
                      <a:r>
                        <a:rPr lang="zh-CN" altLang="en-US" sz="600" u="none" strike="noStrike">
                          <a:effectLst/>
                        </a:rPr>
                        <a:t>依赖</a:t>
                      </a:r>
                      <a:r>
                        <a:rPr lang="en-US" altLang="zh-CN" sz="600" u="none" strike="noStrike">
                          <a:effectLst/>
                        </a:rPr>
                        <a:t>OPC</a:t>
                      </a:r>
                      <a:r>
                        <a:rPr lang="zh-CN" altLang="en-US" sz="600" u="none" strike="noStrike">
                          <a:effectLst/>
                        </a:rPr>
                        <a:t>实现实时数据监控，性能以及稳定性可能不是很好。</a:t>
                      </a:r>
                      <a:endParaRPr lang="zh-CN" altLang="en-US" sz="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026" marR="4026" marT="402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600" u="none" strike="noStrike" dirty="0">
                          <a:effectLst/>
                        </a:rPr>
                        <a:t>前台：</a:t>
                      </a:r>
                      <a:r>
                        <a:rPr lang="en-US" altLang="zh-CN" sz="600" u="none" strike="noStrike" dirty="0">
                          <a:effectLst/>
                        </a:rPr>
                        <a:t>WCF</a:t>
                      </a:r>
                      <a:r>
                        <a:rPr lang="zh-CN" altLang="en-US" sz="600" u="none" strike="noStrike" dirty="0">
                          <a:effectLst/>
                        </a:rPr>
                        <a:t>。</a:t>
                      </a:r>
                      <a:br>
                        <a:rPr lang="zh-CN" altLang="en-US" sz="600" u="none" strike="noStrike" dirty="0">
                          <a:effectLst/>
                        </a:rPr>
                      </a:br>
                      <a:r>
                        <a:rPr lang="zh-CN" altLang="en-US" sz="600" u="none" strike="noStrike" dirty="0">
                          <a:effectLst/>
                        </a:rPr>
                        <a:t>后台：</a:t>
                      </a:r>
                      <a:r>
                        <a:rPr lang="en-US" altLang="zh-CN" sz="600" u="none" strike="noStrike" dirty="0">
                          <a:effectLst/>
                        </a:rPr>
                        <a:t>OPC</a:t>
                      </a:r>
                      <a:r>
                        <a:rPr lang="zh-CN" altLang="en-US" sz="600" u="none" strike="noStrike" dirty="0">
                          <a:effectLst/>
                        </a:rPr>
                        <a:t>、</a:t>
                      </a:r>
                      <a:r>
                        <a:rPr lang="en-US" altLang="zh-CN" sz="600" u="none" strike="noStrike" dirty="0" err="1">
                          <a:effectLst/>
                        </a:rPr>
                        <a:t>WebService</a:t>
                      </a:r>
                      <a:r>
                        <a:rPr lang="zh-CN" altLang="en-US" sz="600" u="none" strike="noStrike" dirty="0">
                          <a:effectLst/>
                        </a:rPr>
                        <a:t>等。</a:t>
                      </a:r>
                      <a:endParaRPr lang="zh-CN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026" marR="4026" marT="402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600" u="none" strike="noStrike">
                          <a:effectLst/>
                        </a:rPr>
                        <a:t>前台：</a:t>
                      </a:r>
                      <a:r>
                        <a:rPr lang="en-US" sz="600" u="none" strike="noStrike">
                          <a:effectLst/>
                        </a:rPr>
                        <a:t>JS。</a:t>
                      </a:r>
                      <a:br>
                        <a:rPr lang="en-US" sz="600" u="none" strike="noStrike">
                          <a:effectLst/>
                        </a:rPr>
                      </a:br>
                      <a:r>
                        <a:rPr lang="zh-CN" altLang="en-US" sz="600" u="none" strike="noStrike">
                          <a:effectLst/>
                        </a:rPr>
                        <a:t>后台：</a:t>
                      </a:r>
                      <a:r>
                        <a:rPr lang="en-US" sz="600" u="none" strike="noStrike">
                          <a:effectLst/>
                        </a:rPr>
                        <a:t>WebSocket。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026" marR="4026" marT="402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600" u="none" strike="noStrike">
                          <a:effectLst/>
                        </a:rPr>
                        <a:t>前台：</a:t>
                      </a:r>
                      <a:r>
                        <a:rPr lang="en-US" sz="600" u="none" strike="noStrike">
                          <a:effectLst/>
                        </a:rPr>
                        <a:t>JS。</a:t>
                      </a:r>
                      <a:br>
                        <a:rPr lang="en-US" sz="600" u="none" strike="noStrike">
                          <a:effectLst/>
                        </a:rPr>
                      </a:br>
                      <a:r>
                        <a:rPr lang="zh-CN" altLang="en-US" sz="600" u="none" strike="noStrike">
                          <a:effectLst/>
                        </a:rPr>
                        <a:t>后台：</a:t>
                      </a:r>
                      <a:r>
                        <a:rPr lang="en-US" sz="600" u="none" strike="noStrike">
                          <a:effectLst/>
                        </a:rPr>
                        <a:t>RESTful。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026" marR="4026" marT="402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600" u="none" strike="noStrike">
                          <a:effectLst/>
                        </a:rPr>
                        <a:t>前台：函数调用、事件、委托、属性等。</a:t>
                      </a:r>
                      <a:br>
                        <a:rPr lang="zh-CN" altLang="en-US" sz="600" u="none" strike="noStrike">
                          <a:effectLst/>
                        </a:rPr>
                      </a:br>
                      <a:r>
                        <a:rPr lang="zh-CN" altLang="en-US" sz="600" u="none" strike="noStrike">
                          <a:effectLst/>
                        </a:rPr>
                        <a:t>后台：</a:t>
                      </a:r>
                      <a:r>
                        <a:rPr lang="en-US" altLang="zh-CN" sz="600" u="none" strike="noStrike">
                          <a:effectLst/>
                        </a:rPr>
                        <a:t>MQ</a:t>
                      </a:r>
                      <a:r>
                        <a:rPr lang="zh-CN" altLang="en-US" sz="600" u="none" strike="noStrike">
                          <a:effectLst/>
                        </a:rPr>
                        <a:t>、</a:t>
                      </a:r>
                      <a:r>
                        <a:rPr lang="en-US" altLang="zh-CN" sz="600" u="none" strike="noStrike">
                          <a:effectLst/>
                        </a:rPr>
                        <a:t>RPC</a:t>
                      </a:r>
                      <a:r>
                        <a:rPr lang="zh-CN" altLang="en-US" sz="600" u="none" strike="noStrike">
                          <a:effectLst/>
                        </a:rPr>
                        <a:t>、</a:t>
                      </a:r>
                      <a:r>
                        <a:rPr lang="en-US" altLang="zh-CN" sz="600" u="none" strike="noStrike">
                          <a:effectLst/>
                        </a:rPr>
                        <a:t>RESTful</a:t>
                      </a:r>
                      <a:r>
                        <a:rPr lang="zh-CN" altLang="en-US" sz="600" u="none" strike="noStrike">
                          <a:effectLst/>
                        </a:rPr>
                        <a:t>等。</a:t>
                      </a:r>
                      <a:endParaRPr lang="zh-CN" altLang="en-US" sz="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026" marR="4026" marT="402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600" u="none" strike="noStrike">
                          <a:effectLst/>
                        </a:rPr>
                        <a:t>后台：</a:t>
                      </a:r>
                      <a:r>
                        <a:rPr lang="en-US" altLang="zh-CN" sz="600" u="none" strike="noStrike">
                          <a:effectLst/>
                        </a:rPr>
                        <a:t>OPC</a:t>
                      </a:r>
                      <a:r>
                        <a:rPr lang="zh-CN" altLang="en-US" sz="600" u="none" strike="noStrike">
                          <a:effectLst/>
                        </a:rPr>
                        <a:t>。</a:t>
                      </a:r>
                      <a:br>
                        <a:rPr lang="zh-CN" altLang="en-US" sz="600" u="none" strike="noStrike">
                          <a:effectLst/>
                        </a:rPr>
                      </a:br>
                      <a:r>
                        <a:rPr lang="zh-CN" altLang="en-US" sz="600" u="none" strike="noStrike">
                          <a:effectLst/>
                        </a:rPr>
                        <a:t>依赖</a:t>
                      </a:r>
                      <a:r>
                        <a:rPr lang="en-US" altLang="zh-CN" sz="600" u="none" strike="noStrike">
                          <a:effectLst/>
                        </a:rPr>
                        <a:t>OPC</a:t>
                      </a:r>
                      <a:r>
                        <a:rPr lang="zh-CN" altLang="en-US" sz="600" u="none" strike="noStrike">
                          <a:effectLst/>
                        </a:rPr>
                        <a:t>实现实时数据监控，性能以及稳定性可能不是很好。</a:t>
                      </a:r>
                      <a:endParaRPr lang="zh-CN" altLang="en-US" sz="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026" marR="4026" marT="4026" marB="0" anchor="ctr"/>
                </a:tc>
                <a:extLst>
                  <a:ext uri="{0D108BD9-81ED-4DB2-BD59-A6C34878D82A}">
                    <a16:rowId xmlns:a16="http://schemas.microsoft.com/office/drawing/2014/main" val="1852102558"/>
                  </a:ext>
                </a:extLst>
              </a:tr>
              <a:tr h="314913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600" u="none" strike="noStrike">
                          <a:effectLst/>
                        </a:rPr>
                        <a:t>所需技术栈</a:t>
                      </a:r>
                      <a:endParaRPr lang="zh-CN" altLang="en-US" sz="6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026" marR="4026" marT="402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600" u="none" strike="noStrike">
                          <a:effectLst/>
                        </a:rPr>
                        <a:t>需熟练使用</a:t>
                      </a:r>
                      <a:r>
                        <a:rPr lang="en-US" sz="600" u="none" strike="noStrike">
                          <a:effectLst/>
                        </a:rPr>
                        <a:t>ICONICS</a:t>
                      </a:r>
                      <a:r>
                        <a:rPr lang="zh-CN" altLang="en-US" sz="600" u="none" strike="noStrike">
                          <a:effectLst/>
                        </a:rPr>
                        <a:t>套装，非程序员也可以使用。</a:t>
                      </a:r>
                      <a:endParaRPr lang="zh-CN" altLang="en-US" sz="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026" marR="4026" marT="402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600" u="none" strike="noStrike">
                          <a:effectLst/>
                        </a:rPr>
                        <a:t>需熟练使用</a:t>
                      </a:r>
                      <a:r>
                        <a:rPr lang="en-US" sz="600" u="none" strike="noStrike">
                          <a:effectLst/>
                        </a:rPr>
                        <a:t>ICONICS</a:t>
                      </a:r>
                      <a:r>
                        <a:rPr lang="zh-CN" altLang="en-US" sz="600" u="none" strike="noStrike">
                          <a:effectLst/>
                        </a:rPr>
                        <a:t>套装，非程序员也可以使用。</a:t>
                      </a:r>
                      <a:endParaRPr lang="zh-CN" altLang="en-US" sz="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026" marR="4026" marT="402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JavaScript、HTML5</a:t>
                      </a:r>
                      <a:r>
                        <a:rPr lang="zh-CN" altLang="en-US" sz="600" u="none" strike="noStrike">
                          <a:effectLst/>
                        </a:rPr>
                        <a:t>等</a:t>
                      </a:r>
                      <a:r>
                        <a:rPr lang="en-US" sz="600" u="none" strike="noStrike">
                          <a:effectLst/>
                        </a:rPr>
                        <a:t>Web</a:t>
                      </a:r>
                      <a:r>
                        <a:rPr lang="zh-CN" altLang="en-US" sz="600" u="none" strike="noStrike">
                          <a:effectLst/>
                        </a:rPr>
                        <a:t>前端技术栈。</a:t>
                      </a:r>
                      <a:endParaRPr lang="zh-CN" altLang="en-US" sz="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026" marR="4026" marT="402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WebGis</a:t>
                      </a:r>
                      <a:r>
                        <a:rPr lang="zh-CN" altLang="en-US" sz="600" u="none" strike="noStrike">
                          <a:effectLst/>
                        </a:rPr>
                        <a:t>知识、</a:t>
                      </a:r>
                      <a:r>
                        <a:rPr lang="en-US" sz="600" u="none" strike="noStrike">
                          <a:effectLst/>
                        </a:rPr>
                        <a:t>JS</a:t>
                      </a:r>
                      <a:r>
                        <a:rPr lang="zh-CN" altLang="en-US" sz="600" u="none" strike="noStrike">
                          <a:effectLst/>
                        </a:rPr>
                        <a:t>等。</a:t>
                      </a:r>
                      <a:endParaRPr lang="zh-CN" altLang="en-US" sz="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026" marR="4026" marT="402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600" u="none" strike="noStrike">
                          <a:effectLst/>
                        </a:rPr>
                        <a:t>WPF</a:t>
                      </a:r>
                      <a:r>
                        <a:rPr lang="zh-CN" altLang="en-US" sz="600" u="none" strike="noStrike">
                          <a:effectLst/>
                        </a:rPr>
                        <a:t>、</a:t>
                      </a:r>
                      <a:r>
                        <a:rPr lang="en-US" altLang="zh-CN" sz="600" u="none" strike="noStrike">
                          <a:effectLst/>
                        </a:rPr>
                        <a:t>C#</a:t>
                      </a:r>
                      <a:r>
                        <a:rPr lang="zh-CN" altLang="en-US" sz="600" u="none" strike="noStrike">
                          <a:effectLst/>
                        </a:rPr>
                        <a:t>等</a:t>
                      </a:r>
                      <a:r>
                        <a:rPr lang="en-US" altLang="zh-CN" sz="600" u="none" strike="noStrike">
                          <a:effectLst/>
                        </a:rPr>
                        <a:t>Windows</a:t>
                      </a:r>
                      <a:r>
                        <a:rPr lang="zh-CN" altLang="en-US" sz="600" u="none" strike="noStrike">
                          <a:effectLst/>
                        </a:rPr>
                        <a:t>客户端技术栈。</a:t>
                      </a:r>
                      <a:endParaRPr lang="zh-CN" altLang="en-US" sz="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026" marR="4026" marT="402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600" u="none" strike="noStrike" dirty="0">
                          <a:effectLst/>
                        </a:rPr>
                        <a:t>熟悉</a:t>
                      </a:r>
                      <a:r>
                        <a:rPr lang="en-US" sz="600" u="none" strike="noStrike" dirty="0">
                          <a:effectLst/>
                        </a:rPr>
                        <a:t>FSCADA</a:t>
                      </a:r>
                      <a:r>
                        <a:rPr lang="zh-CN" altLang="en-US" sz="600" u="none" strike="noStrike" dirty="0">
                          <a:effectLst/>
                        </a:rPr>
                        <a:t>套件，</a:t>
                      </a:r>
                      <a:r>
                        <a:rPr lang="en-US" sz="600" u="none" strike="noStrike" dirty="0">
                          <a:effectLst/>
                        </a:rPr>
                        <a:t>C#</a:t>
                      </a:r>
                      <a:r>
                        <a:rPr lang="zh-CN" altLang="en-US" sz="600" u="none" strike="noStrike" dirty="0">
                          <a:effectLst/>
                        </a:rPr>
                        <a:t>和</a:t>
                      </a:r>
                      <a:r>
                        <a:rPr lang="en-US" sz="600" u="none" strike="noStrike" dirty="0">
                          <a:effectLst/>
                        </a:rPr>
                        <a:t>JS。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026" marR="4026" marT="4026" marB="0" anchor="ctr"/>
                </a:tc>
                <a:extLst>
                  <a:ext uri="{0D108BD9-81ED-4DB2-BD59-A6C34878D82A}">
                    <a16:rowId xmlns:a16="http://schemas.microsoft.com/office/drawing/2014/main" val="34823283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50408045"/>
      </p:ext>
    </p:extLst>
  </p:cSld>
  <p:clrMapOvr>
    <a:masterClrMapping/>
  </p:clrMapOvr>
  <p:transition spd="slow">
    <p:push dir="u"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52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0.00"/>
  <p:tag name="ISPRING_SLIDE_INDENT_LEVEL" val="0"/>
  <p:tag name="ISPRING_CUSTOM_TIMING_USED" val="0"/>
</p:tagLst>
</file>

<file path=ppt/theme/theme1.xml><?xml version="1.0" encoding="utf-8"?>
<a:theme xmlns:a="http://schemas.openxmlformats.org/drawingml/2006/main" name="第一PPT，www.1ppt.com">
  <a:themeElements>
    <a:clrScheme name="自定义 123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68A92"/>
      </a:accent1>
      <a:accent2>
        <a:srgbClr val="BFBFBF"/>
      </a:accent2>
      <a:accent3>
        <a:srgbClr val="468A92"/>
      </a:accent3>
      <a:accent4>
        <a:srgbClr val="BFBFBF"/>
      </a:accent4>
      <a:accent5>
        <a:srgbClr val="468A92"/>
      </a:accent5>
      <a:accent6>
        <a:srgbClr val="BFBFBF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660</TotalTime>
  <Words>1343</Words>
  <Application>Microsoft Office PowerPoint</Application>
  <PresentationFormat>自定义</PresentationFormat>
  <Paragraphs>224</Paragraphs>
  <Slides>28</Slides>
  <Notes>28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34" baseType="lpstr">
      <vt:lpstr>等线</vt:lpstr>
      <vt:lpstr>微软雅黑</vt:lpstr>
      <vt:lpstr>Arial</vt:lpstr>
      <vt:lpstr>Calibri</vt:lpstr>
      <vt:lpstr>Wingdings</vt:lpstr>
      <vt:lpstr>第一PPT，www.1ppt.com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第一PPT，www.1ppt.com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蓝色简洁述职报告</dc:title>
  <dc:creator>第一PPT</dc:creator>
  <cp:keywords>www.1ppt.com</cp:keywords>
  <dc:description>www.1ppt.com</dc:description>
  <cp:lastModifiedBy>YB Jonathan</cp:lastModifiedBy>
  <cp:revision>69</cp:revision>
  <dcterms:created xsi:type="dcterms:W3CDTF">2017-06-16T01:06:50Z</dcterms:created>
  <dcterms:modified xsi:type="dcterms:W3CDTF">2020-08-10T03:13:27Z</dcterms:modified>
</cp:coreProperties>
</file>